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8" r:id="rId3"/>
    <p:sldMasterId id="2147483693" r:id="rId4"/>
  </p:sldMasterIdLst>
  <p:notesMasterIdLst>
    <p:notesMasterId r:id="rId23"/>
  </p:notesMasterIdLst>
  <p:sldIdLst>
    <p:sldId id="3090" r:id="rId5"/>
    <p:sldId id="3208" r:id="rId6"/>
    <p:sldId id="3223" r:id="rId7"/>
    <p:sldId id="3220" r:id="rId8"/>
    <p:sldId id="3221" r:id="rId9"/>
    <p:sldId id="2910" r:id="rId10"/>
    <p:sldId id="3214" r:id="rId11"/>
    <p:sldId id="3222" r:id="rId12"/>
    <p:sldId id="3224" r:id="rId13"/>
    <p:sldId id="3216" r:id="rId14"/>
    <p:sldId id="3204" r:id="rId15"/>
    <p:sldId id="3203" r:id="rId16"/>
    <p:sldId id="3217" r:id="rId17"/>
    <p:sldId id="3013" r:id="rId18"/>
    <p:sldId id="3229" r:id="rId19"/>
    <p:sldId id="3038" r:id="rId20"/>
    <p:sldId id="2289" r:id="rId21"/>
    <p:sldId id="3227" r:id="rId22"/>
  </p:sldIdLst>
  <p:sldSz cx="12192000" cy="6858000"/>
  <p:notesSz cx="9926638" cy="6797675"/>
  <p:custDataLst>
    <p:tags r:id="rId24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1">
          <p15:clr>
            <a:srgbClr val="A4A3A4"/>
          </p15:clr>
        </p15:guide>
        <p15:guide id="2" pos="21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10061704" initials="T" lastIdx="24" clrIdx="0"/>
  <p:cmAuthor id="1" name="Windows 用户" initials="W用" lastIdx="3" clrIdx="1"/>
  <p:cmAuthor id="2" name="Fred Lee" initials="" lastIdx="3" clrIdx="2"/>
  <p:cmAuthor id="3" name="Fred C. Lee" initials="FCL" lastIdx="2" clrIdx="3"/>
  <p:cmAuthor id="5" name="Surface" initials="S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03AD0B"/>
    <a:srgbClr val="2F5597"/>
    <a:srgbClr val="FFFF00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6" y="84"/>
      </p:cViewPr>
      <p:guideLst>
        <p:guide orient="horz" pos="2841"/>
        <p:guide pos="21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647188" cy="25579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9996085" y="0"/>
            <a:ext cx="7647188" cy="25579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D2A48B96-639E-45A3-A0BA-2464DFDB1FAA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294563" y="636588"/>
            <a:ext cx="3059112" cy="1720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764736" y="2453536"/>
            <a:ext cx="14117885" cy="2007438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42458"/>
            <a:ext cx="7647188" cy="255798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9996085" y="4842458"/>
            <a:ext cx="7647188" cy="255798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33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0692A-6926-419D-B059-612A1F326A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00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22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6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elGaN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810" y="0"/>
            <a:ext cx="12187555" cy="6858000"/>
          </a:xfrm>
          <a:prstGeom prst="rect">
            <a:avLst/>
          </a:prstGeom>
        </p:spPr>
      </p:pic>
      <p:grpSp>
        <p:nvGrpSpPr>
          <p:cNvPr id="2" name="Group 14"/>
          <p:cNvGrpSpPr/>
          <p:nvPr userDrawn="1"/>
        </p:nvGrpSpPr>
        <p:grpSpPr>
          <a:xfrm>
            <a:off x="5445892" y="6399008"/>
            <a:ext cx="1300535" cy="280414"/>
            <a:chOff x="6070639" y="6216984"/>
            <a:chExt cx="1300501" cy="2804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矩形 11"/>
          <p:cNvSpPr/>
          <p:nvPr userDrawn="1"/>
        </p:nvSpPr>
        <p:spPr>
          <a:xfrm>
            <a:off x="0" y="3546124"/>
            <a:ext cx="12192000" cy="1707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徽标, 公司名称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84979" y="4511185"/>
            <a:ext cx="1430594" cy="744053"/>
          </a:xfrm>
          <a:prstGeom prst="rect">
            <a:avLst/>
          </a:prstGeom>
        </p:spPr>
      </p:pic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228616" y="3707563"/>
            <a:ext cx="11232173" cy="6858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321" y="4583381"/>
            <a:ext cx="8553674" cy="55723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32" y="112548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26289" y="2211572"/>
            <a:ext cx="9144000" cy="40403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800" b="1">
                <a:solidFill>
                  <a:srgbClr val="0297A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Presenter</a:t>
            </a:r>
            <a:r>
              <a:rPr lang="de-DE" dirty="0"/>
              <a:t> Name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226289" y="1299760"/>
            <a:ext cx="9829800" cy="850605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Headline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226289" y="2661533"/>
            <a:ext cx="7513290" cy="3312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/>
            </a:lvl1pPr>
          </a:lstStyle>
          <a:p>
            <a:r>
              <a:rPr lang="de-DE" dirty="0" err="1"/>
              <a:t>Presenter</a:t>
            </a:r>
            <a:r>
              <a:rPr lang="de-DE" dirty="0"/>
              <a:t> Title</a:t>
            </a: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775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421644" y="3372188"/>
            <a:ext cx="9349031" cy="0"/>
          </a:xfrm>
          <a:prstGeom prst="line">
            <a:avLst/>
          </a:prstGeom>
          <a:ln w="19050">
            <a:solidFill>
              <a:srgbClr val="54B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480073" y="2416681"/>
            <a:ext cx="11232173" cy="6858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321" y="3699976"/>
            <a:ext cx="8553674" cy="55723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Date Placeholder 22"/>
          <p:cNvSpPr>
            <a:spLocks noGrp="1"/>
          </p:cNvSpPr>
          <p:nvPr>
            <p:ph type="dt" sz="half" idx="2"/>
          </p:nvPr>
        </p:nvSpPr>
        <p:spPr>
          <a:xfrm>
            <a:off x="1420244" y="6356645"/>
            <a:ext cx="2743272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45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0"/>
            <a:ext cx="12192318" cy="6858318"/>
          </a:xfrm>
          <a:prstGeom prst="rect">
            <a:avLst/>
          </a:pr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73" y="2416681"/>
            <a:ext cx="11232173" cy="6858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321" y="3699976"/>
            <a:ext cx="8553674" cy="55723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2" name="Group 12"/>
          <p:cNvGrpSpPr/>
          <p:nvPr userDrawn="1"/>
        </p:nvGrpSpPr>
        <p:grpSpPr>
          <a:xfrm>
            <a:off x="5445892" y="6399008"/>
            <a:ext cx="1300535" cy="280414"/>
            <a:chOff x="6070639" y="6216984"/>
            <a:chExt cx="1300501" cy="2804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12" name="Date Placeholder 1"/>
          <p:cNvSpPr>
            <a:spLocks noGrp="1"/>
          </p:cNvSpPr>
          <p:nvPr>
            <p:ph type="dt" sz="half" idx="14"/>
          </p:nvPr>
        </p:nvSpPr>
        <p:spPr>
          <a:xfrm>
            <a:off x="1420244" y="6356645"/>
            <a:ext cx="2743272" cy="365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18B31-DA76-4E85-9BC3-3ED7F2F37B6B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4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96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584" y="1351811"/>
            <a:ext cx="5181736" cy="43515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4724" y="1351811"/>
            <a:ext cx="5181736" cy="43515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22"/>
          <p:cNvSpPr>
            <a:spLocks noGrp="1"/>
          </p:cNvSpPr>
          <p:nvPr>
            <p:ph type="dt" sz="half" idx="10"/>
          </p:nvPr>
        </p:nvSpPr>
        <p:spPr>
          <a:xfrm>
            <a:off x="1420244" y="6356645"/>
            <a:ext cx="2743272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 userDrawn="1"/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030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0"/>
            <a:ext cx="12192318" cy="6858318"/>
          </a:xfrm>
          <a:prstGeom prst="rect">
            <a:avLst/>
          </a:prstGeom>
          <a:solidFill>
            <a:srgbClr val="54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" y="3"/>
            <a:ext cx="12192318" cy="43817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26" y="4727793"/>
            <a:ext cx="10698442" cy="1060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" name="Group 14"/>
          <p:cNvGrpSpPr/>
          <p:nvPr userDrawn="1"/>
        </p:nvGrpSpPr>
        <p:grpSpPr>
          <a:xfrm>
            <a:off x="5445892" y="6399008"/>
            <a:ext cx="1300535" cy="280414"/>
            <a:chOff x="6070639" y="6216984"/>
            <a:chExt cx="1300501" cy="2804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14" name="Date Placeholder 1"/>
          <p:cNvSpPr>
            <a:spLocks noGrp="1"/>
          </p:cNvSpPr>
          <p:nvPr>
            <p:ph type="dt" sz="half" idx="14"/>
          </p:nvPr>
        </p:nvSpPr>
        <p:spPr>
          <a:xfrm>
            <a:off x="1420244" y="6356645"/>
            <a:ext cx="2743272" cy="365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18B31-DA76-4E85-9BC3-3ED7F2F37B6B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19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715149" y="1"/>
            <a:ext cx="6477169" cy="6006442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-1" fmla="*/ 0 w 6477000"/>
              <a:gd name="connsiteY0-2" fmla="*/ 0 h 6153150"/>
              <a:gd name="connsiteX1-3" fmla="*/ 6477000 w 6477000"/>
              <a:gd name="connsiteY1-4" fmla="*/ 0 h 6153150"/>
              <a:gd name="connsiteX2-5" fmla="*/ 6477000 w 6477000"/>
              <a:gd name="connsiteY2-6" fmla="*/ 6153150 h 6153150"/>
              <a:gd name="connsiteX3-7" fmla="*/ 982493 w 6477000"/>
              <a:gd name="connsiteY3-8" fmla="*/ 6153150 h 6153150"/>
              <a:gd name="connsiteX4-9" fmla="*/ 0 w 6477000"/>
              <a:gd name="connsiteY4-10" fmla="*/ 0 h 6153150"/>
              <a:gd name="connsiteX0-11" fmla="*/ 0 w 6477000"/>
              <a:gd name="connsiteY0-12" fmla="*/ 0 h 6153150"/>
              <a:gd name="connsiteX1-13" fmla="*/ 6477000 w 6477000"/>
              <a:gd name="connsiteY1-14" fmla="*/ 0 h 6153150"/>
              <a:gd name="connsiteX2-15" fmla="*/ 6477000 w 6477000"/>
              <a:gd name="connsiteY2-16" fmla="*/ 6153150 h 6153150"/>
              <a:gd name="connsiteX3-17" fmla="*/ 972766 w 6477000"/>
              <a:gd name="connsiteY3-18" fmla="*/ 6143422 h 6153150"/>
              <a:gd name="connsiteX4-19" fmla="*/ 0 w 6477000"/>
              <a:gd name="connsiteY4-20" fmla="*/ 0 h 6153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95" y="2251554"/>
            <a:ext cx="5410258" cy="28720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32" y="4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2"/>
          <p:cNvSpPr>
            <a:spLocks noGrp="1"/>
          </p:cNvSpPr>
          <p:nvPr>
            <p:ph type="dt" sz="half" idx="2"/>
          </p:nvPr>
        </p:nvSpPr>
        <p:spPr>
          <a:xfrm>
            <a:off x="1420244" y="6356645"/>
            <a:ext cx="2743272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3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421644" y="3372188"/>
            <a:ext cx="934903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480073" y="2416681"/>
            <a:ext cx="11232173" cy="6858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206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321" y="3699976"/>
            <a:ext cx="8553674" cy="55723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ar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89" y="1239899"/>
            <a:ext cx="5502419" cy="4510296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90088" y="1239898"/>
            <a:ext cx="4246509" cy="451029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22"/>
          <p:cNvSpPr>
            <a:spLocks noGrp="1"/>
          </p:cNvSpPr>
          <p:nvPr>
            <p:ph type="dt" sz="half" idx="2"/>
          </p:nvPr>
        </p:nvSpPr>
        <p:spPr>
          <a:xfrm>
            <a:off x="1420244" y="6356645"/>
            <a:ext cx="2743272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96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713" y="6356647"/>
            <a:ext cx="3860900" cy="3651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35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70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300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26289" y="2211572"/>
            <a:ext cx="9144000" cy="40403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800" b="1">
                <a:solidFill>
                  <a:srgbClr val="0297A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Presenter</a:t>
            </a:r>
            <a:r>
              <a:rPr lang="de-DE" dirty="0"/>
              <a:t> Name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226289" y="1299760"/>
            <a:ext cx="9829800" cy="850605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Headline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226289" y="2661533"/>
            <a:ext cx="7513290" cy="3312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/>
            </a:lvl1pPr>
          </a:lstStyle>
          <a:p>
            <a:r>
              <a:rPr lang="de-DE" dirty="0" err="1"/>
              <a:t>Presenter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66554063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494" y="6534053"/>
            <a:ext cx="386519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44668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26289" y="2211572"/>
            <a:ext cx="9144000" cy="40403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800" b="1">
                <a:solidFill>
                  <a:srgbClr val="0297A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Presenter</a:t>
            </a:r>
            <a:r>
              <a:rPr lang="de-DE" dirty="0"/>
              <a:t> Name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226289" y="1299760"/>
            <a:ext cx="9829800" cy="850605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Headline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226289" y="2661533"/>
            <a:ext cx="7513290" cy="3312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/>
            </a:lvl1pPr>
          </a:lstStyle>
          <a:p>
            <a:r>
              <a:rPr lang="de-DE" dirty="0" err="1"/>
              <a:t>Presenter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06080568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14174" y="768420"/>
            <a:ext cx="11671300" cy="4247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elGaN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810" y="0"/>
            <a:ext cx="12187555" cy="6858000"/>
          </a:xfrm>
          <a:prstGeom prst="rect">
            <a:avLst/>
          </a:prstGeom>
        </p:spPr>
      </p:pic>
      <p:grpSp>
        <p:nvGrpSpPr>
          <p:cNvPr id="2" name="Group 14"/>
          <p:cNvGrpSpPr/>
          <p:nvPr userDrawn="1"/>
        </p:nvGrpSpPr>
        <p:grpSpPr>
          <a:xfrm>
            <a:off x="5445892" y="6399008"/>
            <a:ext cx="1300535" cy="280414"/>
            <a:chOff x="6070639" y="6216984"/>
            <a:chExt cx="1300501" cy="2804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矩形 11"/>
          <p:cNvSpPr/>
          <p:nvPr userDrawn="1"/>
        </p:nvSpPr>
        <p:spPr>
          <a:xfrm>
            <a:off x="0" y="3546124"/>
            <a:ext cx="12192000" cy="1707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徽标, 公司名称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84979" y="4511185"/>
            <a:ext cx="1430594" cy="744053"/>
          </a:xfrm>
          <a:prstGeom prst="rect">
            <a:avLst/>
          </a:prstGeom>
        </p:spPr>
      </p:pic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228616" y="3707563"/>
            <a:ext cx="11232173" cy="6858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321" y="4583381"/>
            <a:ext cx="8553674" cy="55723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36777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421644" y="3372188"/>
            <a:ext cx="934903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480073" y="2416681"/>
            <a:ext cx="11232173" cy="6858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206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321" y="3699976"/>
            <a:ext cx="8553674" cy="55723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3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87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330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584" y="1351811"/>
            <a:ext cx="5181736" cy="435154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4724" y="1351811"/>
            <a:ext cx="5181736" cy="43515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9"/>
          <p:cNvSpPr>
            <a:spLocks noGrp="1"/>
          </p:cNvSpPr>
          <p:nvPr userDrawn="1"/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818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715149" y="1"/>
            <a:ext cx="6477169" cy="6006442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-1" fmla="*/ 0 w 6477000"/>
              <a:gd name="connsiteY0-2" fmla="*/ 0 h 6153150"/>
              <a:gd name="connsiteX1-3" fmla="*/ 6477000 w 6477000"/>
              <a:gd name="connsiteY1-4" fmla="*/ 0 h 6153150"/>
              <a:gd name="connsiteX2-5" fmla="*/ 6477000 w 6477000"/>
              <a:gd name="connsiteY2-6" fmla="*/ 6153150 h 6153150"/>
              <a:gd name="connsiteX3-7" fmla="*/ 982493 w 6477000"/>
              <a:gd name="connsiteY3-8" fmla="*/ 6153150 h 6153150"/>
              <a:gd name="connsiteX4-9" fmla="*/ 0 w 6477000"/>
              <a:gd name="connsiteY4-10" fmla="*/ 0 h 6153150"/>
              <a:gd name="connsiteX0-11" fmla="*/ 0 w 6477000"/>
              <a:gd name="connsiteY0-12" fmla="*/ 0 h 6153150"/>
              <a:gd name="connsiteX1-13" fmla="*/ 6477000 w 6477000"/>
              <a:gd name="connsiteY1-14" fmla="*/ 0 h 6153150"/>
              <a:gd name="connsiteX2-15" fmla="*/ 6477000 w 6477000"/>
              <a:gd name="connsiteY2-16" fmla="*/ 6153150 h 6153150"/>
              <a:gd name="connsiteX3-17" fmla="*/ 972766 w 6477000"/>
              <a:gd name="connsiteY3-18" fmla="*/ 6143422 h 6153150"/>
              <a:gd name="connsiteX4-19" fmla="*/ 0 w 6477000"/>
              <a:gd name="connsiteY4-20" fmla="*/ 0 h 6153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95" y="2251554"/>
            <a:ext cx="5410258" cy="28720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32" y="4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142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ar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89" y="1239899"/>
            <a:ext cx="5502419" cy="4510296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90088" y="1239898"/>
            <a:ext cx="4246509" cy="451029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121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010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40632" y="140684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390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32" y="112548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692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53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26289" y="2211572"/>
            <a:ext cx="9144000" cy="40403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800" b="1">
                <a:solidFill>
                  <a:srgbClr val="0297A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Presenter</a:t>
            </a:r>
            <a:r>
              <a:rPr lang="de-DE" dirty="0"/>
              <a:t> Name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226289" y="1299760"/>
            <a:ext cx="9829800" cy="850605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Headline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226289" y="2661533"/>
            <a:ext cx="7513290" cy="3312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/>
            </a:lvl1pPr>
          </a:lstStyle>
          <a:p>
            <a:r>
              <a:rPr lang="de-DE" dirty="0" err="1"/>
              <a:t>Presenter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34457345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+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FlandersArtSans-Medium" panose="00000600000000000000" pitchFamily="2" charset="0"/>
              </a:defRPr>
            </a:lvl1pPr>
          </a:lstStyle>
          <a:p>
            <a:r>
              <a:rPr lang="nl-NL" dirty="0"/>
              <a:t>Titel toevoegen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12/9/2022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13" hasCustomPrompt="1"/>
          </p:nvPr>
        </p:nvSpPr>
        <p:spPr>
          <a:xfrm>
            <a:off x="1727200" y="1385999"/>
            <a:ext cx="9889067" cy="46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773201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Picture,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elGaN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810" y="0"/>
            <a:ext cx="12187555" cy="6858000"/>
          </a:xfrm>
          <a:prstGeom prst="rect">
            <a:avLst/>
          </a:prstGeom>
        </p:spPr>
      </p:pic>
      <p:grpSp>
        <p:nvGrpSpPr>
          <p:cNvPr id="2" name="Group 14"/>
          <p:cNvGrpSpPr/>
          <p:nvPr userDrawn="1"/>
        </p:nvGrpSpPr>
        <p:grpSpPr>
          <a:xfrm>
            <a:off x="5445892" y="6399008"/>
            <a:ext cx="1300535" cy="280414"/>
            <a:chOff x="6070639" y="6216984"/>
            <a:chExt cx="1300501" cy="2804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矩形 11"/>
          <p:cNvSpPr/>
          <p:nvPr userDrawn="1"/>
        </p:nvSpPr>
        <p:spPr>
          <a:xfrm>
            <a:off x="0" y="3546124"/>
            <a:ext cx="12192000" cy="1707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徽标, 公司名称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84979" y="4511185"/>
            <a:ext cx="1430594" cy="744053"/>
          </a:xfrm>
          <a:prstGeom prst="rect">
            <a:avLst/>
          </a:prstGeom>
        </p:spPr>
      </p:pic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228616" y="3707563"/>
            <a:ext cx="11232173" cy="6858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321" y="4583381"/>
            <a:ext cx="8553674" cy="55723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97071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421644" y="3372188"/>
            <a:ext cx="934903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480073" y="2416681"/>
            <a:ext cx="11232173" cy="6858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206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321" y="3699976"/>
            <a:ext cx="8553674" cy="55723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972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38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948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584" y="1351811"/>
            <a:ext cx="5181736" cy="435154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4724" y="1351811"/>
            <a:ext cx="5181736" cy="43515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9"/>
          <p:cNvSpPr>
            <a:spLocks noGrp="1"/>
          </p:cNvSpPr>
          <p:nvPr userDrawn="1"/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629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715149" y="1"/>
            <a:ext cx="6477169" cy="6006442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-1" fmla="*/ 0 w 6477000"/>
              <a:gd name="connsiteY0-2" fmla="*/ 0 h 6153150"/>
              <a:gd name="connsiteX1-3" fmla="*/ 6477000 w 6477000"/>
              <a:gd name="connsiteY1-4" fmla="*/ 0 h 6153150"/>
              <a:gd name="connsiteX2-5" fmla="*/ 6477000 w 6477000"/>
              <a:gd name="connsiteY2-6" fmla="*/ 6153150 h 6153150"/>
              <a:gd name="connsiteX3-7" fmla="*/ 982493 w 6477000"/>
              <a:gd name="connsiteY3-8" fmla="*/ 6153150 h 6153150"/>
              <a:gd name="connsiteX4-9" fmla="*/ 0 w 6477000"/>
              <a:gd name="connsiteY4-10" fmla="*/ 0 h 6153150"/>
              <a:gd name="connsiteX0-11" fmla="*/ 0 w 6477000"/>
              <a:gd name="connsiteY0-12" fmla="*/ 0 h 6153150"/>
              <a:gd name="connsiteX1-13" fmla="*/ 6477000 w 6477000"/>
              <a:gd name="connsiteY1-14" fmla="*/ 0 h 6153150"/>
              <a:gd name="connsiteX2-15" fmla="*/ 6477000 w 6477000"/>
              <a:gd name="connsiteY2-16" fmla="*/ 6153150 h 6153150"/>
              <a:gd name="connsiteX3-17" fmla="*/ 972766 w 6477000"/>
              <a:gd name="connsiteY3-18" fmla="*/ 6143422 h 6153150"/>
              <a:gd name="connsiteX4-19" fmla="*/ 0 w 6477000"/>
              <a:gd name="connsiteY4-20" fmla="*/ 0 h 6153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95" y="2251554"/>
            <a:ext cx="5410258" cy="28720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32" y="4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682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ar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89" y="1239899"/>
            <a:ext cx="5502419" cy="4510296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90088" y="1239898"/>
            <a:ext cx="4246509" cy="451029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256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38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584" y="1351811"/>
            <a:ext cx="5181736" cy="435154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4724" y="1351811"/>
            <a:ext cx="5181736" cy="43515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9"/>
          <p:cNvSpPr>
            <a:spLocks noGrp="1"/>
          </p:cNvSpPr>
          <p:nvPr userDrawn="1"/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40632" y="140684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94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32" y="112548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396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91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26289" y="2211572"/>
            <a:ext cx="9144000" cy="40403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800" b="1">
                <a:solidFill>
                  <a:srgbClr val="0297A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Presenter</a:t>
            </a:r>
            <a:r>
              <a:rPr lang="de-DE" dirty="0"/>
              <a:t> Name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226289" y="1299760"/>
            <a:ext cx="9829800" cy="850605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Headline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226289" y="2661533"/>
            <a:ext cx="7513290" cy="3312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/>
            </a:lvl1pPr>
          </a:lstStyle>
          <a:p>
            <a:r>
              <a:rPr lang="de-DE" dirty="0" err="1"/>
              <a:t>Presenter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338513095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9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715149" y="1"/>
            <a:ext cx="6477169" cy="6006442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-1" fmla="*/ 0 w 6477000"/>
              <a:gd name="connsiteY0-2" fmla="*/ 0 h 6153150"/>
              <a:gd name="connsiteX1-3" fmla="*/ 6477000 w 6477000"/>
              <a:gd name="connsiteY1-4" fmla="*/ 0 h 6153150"/>
              <a:gd name="connsiteX2-5" fmla="*/ 6477000 w 6477000"/>
              <a:gd name="connsiteY2-6" fmla="*/ 6153150 h 6153150"/>
              <a:gd name="connsiteX3-7" fmla="*/ 982493 w 6477000"/>
              <a:gd name="connsiteY3-8" fmla="*/ 6153150 h 6153150"/>
              <a:gd name="connsiteX4-9" fmla="*/ 0 w 6477000"/>
              <a:gd name="connsiteY4-10" fmla="*/ 0 h 6153150"/>
              <a:gd name="connsiteX0-11" fmla="*/ 0 w 6477000"/>
              <a:gd name="connsiteY0-12" fmla="*/ 0 h 6153150"/>
              <a:gd name="connsiteX1-13" fmla="*/ 6477000 w 6477000"/>
              <a:gd name="connsiteY1-14" fmla="*/ 0 h 6153150"/>
              <a:gd name="connsiteX2-15" fmla="*/ 6477000 w 6477000"/>
              <a:gd name="connsiteY2-16" fmla="*/ 6153150 h 6153150"/>
              <a:gd name="connsiteX3-17" fmla="*/ 972766 w 6477000"/>
              <a:gd name="connsiteY3-18" fmla="*/ 6143422 h 6153150"/>
              <a:gd name="connsiteX4-19" fmla="*/ 0 w 6477000"/>
              <a:gd name="connsiteY4-20" fmla="*/ 0 h 6153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95" y="2251554"/>
            <a:ext cx="5410258" cy="28720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32" y="4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ar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13"/>
          </p:nvPr>
        </p:nvSpPr>
        <p:spPr>
          <a:xfrm>
            <a:off x="409589" y="1239899"/>
            <a:ext cx="5502419" cy="4510296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490088" y="1239898"/>
            <a:ext cx="4246509" cy="451029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40632" y="140684"/>
            <a:ext cx="11232173" cy="685832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240632" y="872195"/>
            <a:ext cx="1154753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376" y="120492"/>
            <a:ext cx="9878270" cy="698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061" y="1241441"/>
            <a:ext cx="10515874" cy="435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14"/>
          <p:cNvGrpSpPr/>
          <p:nvPr userDrawn="1"/>
        </p:nvGrpSpPr>
        <p:grpSpPr>
          <a:xfrm>
            <a:off x="5445892" y="6367259"/>
            <a:ext cx="1300535" cy="280414"/>
            <a:chOff x="6070639" y="6216984"/>
            <a:chExt cx="1300501" cy="28040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片 6" descr="1024px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49885" y="6319823"/>
            <a:ext cx="991870" cy="3752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182816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0632" y="2"/>
            <a:ext cx="11232173" cy="698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061" y="1241441"/>
            <a:ext cx="10515874" cy="435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14"/>
          <p:cNvGrpSpPr/>
          <p:nvPr userDrawn="1"/>
        </p:nvGrpSpPr>
        <p:grpSpPr>
          <a:xfrm>
            <a:off x="5445892" y="6399008"/>
            <a:ext cx="1300535" cy="280414"/>
            <a:chOff x="6070639" y="6216984"/>
            <a:chExt cx="1300501" cy="28040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12" name="Date Placeholder 22"/>
          <p:cNvSpPr>
            <a:spLocks noGrp="1"/>
          </p:cNvSpPr>
          <p:nvPr>
            <p:ph type="dt" sz="half" idx="2"/>
          </p:nvPr>
        </p:nvSpPr>
        <p:spPr>
          <a:xfrm>
            <a:off x="1420244" y="6356645"/>
            <a:ext cx="2743272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D4EA4B-D18D-4097-90E4-05140BE6FF18}" type="datetime1">
              <a:rPr lang="en-US" smtClean="0"/>
              <a:t>17/04/2023</a:t>
            </a:fld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图片 8" descr="belgan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00990" y="6189980"/>
            <a:ext cx="48641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5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82816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376" y="120492"/>
            <a:ext cx="9878270" cy="698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061" y="1241441"/>
            <a:ext cx="10515874" cy="435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14"/>
          <p:cNvGrpSpPr/>
          <p:nvPr userDrawn="1"/>
        </p:nvGrpSpPr>
        <p:grpSpPr>
          <a:xfrm>
            <a:off x="5445892" y="6367259"/>
            <a:ext cx="1300535" cy="280414"/>
            <a:chOff x="6070639" y="6216984"/>
            <a:chExt cx="1300501" cy="28040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片 6" descr="1024px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49885" y="6319823"/>
            <a:ext cx="991870" cy="3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182816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376" y="120492"/>
            <a:ext cx="9878270" cy="698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061" y="1241441"/>
            <a:ext cx="10515874" cy="435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14"/>
          <p:cNvGrpSpPr/>
          <p:nvPr userDrawn="1"/>
        </p:nvGrpSpPr>
        <p:grpSpPr>
          <a:xfrm>
            <a:off x="5445892" y="6367259"/>
            <a:ext cx="1300535" cy="280414"/>
            <a:chOff x="6070639" y="6216984"/>
            <a:chExt cx="1300501" cy="28040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39" y="6216984"/>
              <a:ext cx="245966" cy="28040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440" y="6255817"/>
              <a:ext cx="901700" cy="203200"/>
            </a:xfrm>
            <a:prstGeom prst="rect">
              <a:avLst/>
            </a:prstGeom>
          </p:spPr>
        </p:pic>
      </p:grp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124928" y="6324895"/>
            <a:ext cx="663240" cy="365142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片 6" descr="1024px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49885" y="6319823"/>
            <a:ext cx="991870" cy="3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182816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33" Type="http://schemas.openxmlformats.org/officeDocument/2006/relationships/image" Target="../media/image103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101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emf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445252" y="6399276"/>
            <a:ext cx="246887" cy="280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4540" y="6437376"/>
            <a:ext cx="902208" cy="202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38190" y="6433303"/>
            <a:ext cx="93091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Franklin Gothic Book" panose="020B0503020102020204"/>
                <a:cs typeface="Franklin Gothic Book" panose="020B0503020102020204"/>
              </a:rPr>
              <a:t>Con</a:t>
            </a:r>
            <a:r>
              <a:rPr sz="1400" spc="5" dirty="0">
                <a:solidFill>
                  <a:srgbClr val="FFFFFF"/>
                </a:solidFill>
                <a:latin typeface="Franklin Gothic Book" panose="020B0503020102020204"/>
                <a:cs typeface="Franklin Gothic Book" panose="020B0503020102020204"/>
              </a:rPr>
              <a:t>f</a:t>
            </a:r>
            <a:r>
              <a:rPr sz="1400" spc="-5" dirty="0">
                <a:solidFill>
                  <a:srgbClr val="FFFFFF"/>
                </a:solidFill>
                <a:latin typeface="Franklin Gothic Book" panose="020B0503020102020204"/>
                <a:cs typeface="Franklin Gothic Book" panose="020B0503020102020204"/>
              </a:rPr>
              <a:t>iden</a:t>
            </a:r>
            <a:r>
              <a:rPr sz="1400" dirty="0">
                <a:solidFill>
                  <a:srgbClr val="FFFFFF"/>
                </a:solidFill>
                <a:latin typeface="Franklin Gothic Book" panose="020B0503020102020204"/>
                <a:cs typeface="Franklin Gothic Book" panose="020B0503020102020204"/>
              </a:rPr>
              <a:t>tial</a:t>
            </a:r>
            <a:endParaRPr sz="1400">
              <a:latin typeface="Franklin Gothic Book" panose="020B0503020102020204"/>
              <a:cs typeface="Franklin Gothic Book" panose="020B0503020102020204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8839200" y="209412"/>
            <a:ext cx="3136391" cy="31363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8A338195-9A07-4ACD-85EC-A0DF174D8316}"/>
              </a:ext>
            </a:extLst>
          </p:cNvPr>
          <p:cNvSpPr txBox="1"/>
          <p:nvPr/>
        </p:nvSpPr>
        <p:spPr>
          <a:xfrm>
            <a:off x="457200" y="3103096"/>
            <a:ext cx="9718548" cy="20826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br>
              <a:rPr lang="en-US" sz="3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BelGaN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Innovation Factory &amp; GaN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Valley</a:t>
            </a:r>
            <a:r>
              <a:rPr lang="en-US" sz="3200" b="1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b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000" b="1" i="1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“Building a Wide Bandgap Semiconductor Innovation Ecosystem in Europe”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  <a:sym typeface="+mn-ea"/>
            </a:endParaRPr>
          </a:p>
          <a:p>
            <a:pPr algn="ctr"/>
            <a:r>
              <a:rPr lang="en-US" sz="2800" dirty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Dr. Marnix Tack – CTO </a:t>
            </a:r>
            <a:r>
              <a:rPr lang="en-US" sz="2800" dirty="0" err="1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BelGaN</a:t>
            </a:r>
            <a:endParaRPr lang="en-US" sz="2800" dirty="0"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  <a:sym typeface="+mn-ea"/>
            </a:endParaRPr>
          </a:p>
        </p:txBody>
      </p:sp>
      <p:pic>
        <p:nvPicPr>
          <p:cNvPr id="4098" name="Picture 3">
            <a:extLst>
              <a:ext uri="{FF2B5EF4-FFF2-40B4-BE49-F238E27FC236}">
                <a16:creationId xmlns:a16="http://schemas.microsoft.com/office/drawing/2014/main" id="{A4329F90-6A7E-4A53-9F49-F1704660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0" y="239034"/>
            <a:ext cx="8320000" cy="10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6FBCD4-A137-4164-8834-A280356CF1DA}"/>
              </a:ext>
            </a:extLst>
          </p:cNvPr>
          <p:cNvSpPr txBox="1"/>
          <p:nvPr/>
        </p:nvSpPr>
        <p:spPr>
          <a:xfrm rot="-720000">
            <a:off x="1192818" y="2839063"/>
            <a:ext cx="9303444" cy="23083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0070C0"/>
                </a:solidFill>
                <a:sym typeface="Wingdings" panose="05000000000000000000" pitchFamily="2" charset="2"/>
              </a:rPr>
              <a:t>BelGaN</a:t>
            </a:r>
            <a:r>
              <a:rPr lang="en-US" sz="4800" b="1" i="1" dirty="0">
                <a:solidFill>
                  <a:srgbClr val="0070C0"/>
                </a:solidFill>
                <a:sym typeface="Wingdings" panose="05000000000000000000" pitchFamily="2" charset="2"/>
              </a:rPr>
              <a:t> launches </a:t>
            </a:r>
          </a:p>
          <a:p>
            <a:pPr algn="ctr"/>
            <a:r>
              <a:rPr lang="en-US" sz="4800" b="1" i="1" dirty="0">
                <a:solidFill>
                  <a:srgbClr val="0070C0"/>
                </a:solidFill>
                <a:sym typeface="Wingdings" panose="05000000000000000000" pitchFamily="2" charset="2"/>
              </a:rPr>
              <a:t>GaN-</a:t>
            </a:r>
            <a:r>
              <a:rPr lang="en-US" sz="4800" b="1" i="1" dirty="0" err="1">
                <a:solidFill>
                  <a:srgbClr val="0070C0"/>
                </a:solidFill>
                <a:sym typeface="Wingdings" panose="05000000000000000000" pitchFamily="2" charset="2"/>
              </a:rPr>
              <a:t>Valley</a:t>
            </a:r>
            <a:r>
              <a:rPr lang="en-US" sz="4800" b="1" i="1" baseline="30000" dirty="0" err="1">
                <a:solidFill>
                  <a:srgbClr val="0070C0"/>
                </a:solidFill>
                <a:sym typeface="Wingdings" panose="05000000000000000000" pitchFamily="2" charset="2"/>
              </a:rPr>
              <a:t>TM</a:t>
            </a:r>
            <a:r>
              <a:rPr lang="en-US" sz="4800" b="1" i="1" dirty="0">
                <a:solidFill>
                  <a:srgbClr val="0070C0"/>
                </a:solidFill>
                <a:sym typeface="Wingdings" panose="05000000000000000000" pitchFamily="2" charset="2"/>
              </a:rPr>
              <a:t> membership program</a:t>
            </a:r>
          </a:p>
          <a:p>
            <a:pPr algn="ctr"/>
            <a:r>
              <a:rPr lang="en-US" sz="4800" b="1" i="1" dirty="0">
                <a:solidFill>
                  <a:srgbClr val="0070C0"/>
                </a:solidFill>
                <a:sym typeface="Wingdings" panose="05000000000000000000" pitchFamily="2" charset="2"/>
              </a:rPr>
              <a:t>at CS International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3049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599B9-63FA-46F1-A7C7-101D435A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33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9A6A6-5C37-4554-875F-DFFEFD9E8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060" y="1241441"/>
            <a:ext cx="11192107" cy="435154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Setting the stage </a:t>
            </a:r>
            <a:r>
              <a:rPr lang="en-US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GaN bringing a paradigm shift in power electronics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b="1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</a:rPr>
              <a:t>BelGaN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 intro </a:t>
            </a:r>
            <a:r>
              <a:rPr lang="en-US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A new Open Foundry for WBG semiconductors in Europe</a:t>
            </a:r>
            <a:br>
              <a:rPr lang="en-US" i="1" dirty="0"/>
            </a:br>
            <a:endParaRPr lang="en-US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 err="1"/>
              <a:t>BelGaN</a:t>
            </a:r>
            <a:r>
              <a:rPr lang="en-US" b="1" i="1" dirty="0"/>
              <a:t> Innovation Factory </a:t>
            </a:r>
            <a:r>
              <a:rPr lang="en-US" b="1" i="1" dirty="0"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Bring leading WBG innovation to market</a:t>
            </a:r>
            <a:endParaRPr lang="en-US" b="1" i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GaN-</a:t>
            </a: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Valley</a:t>
            </a:r>
            <a:r>
              <a:rPr lang="en-US" b="1" i="1" baseline="30000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TM</a:t>
            </a:r>
            <a:r>
              <a:rPr lang="en-US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  </a:t>
            </a: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BelGaN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 launches GaN-</a:t>
            </a: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Valley</a:t>
            </a:r>
            <a:r>
              <a:rPr lang="en-US" b="1" i="1" baseline="30000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TM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 membership program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</a:br>
            <a:endParaRPr lang="en-US" i="1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F30DA-CE34-410F-9628-28B0F4791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70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DF7D542-BB1C-424A-83BD-B987879396B6}"/>
              </a:ext>
            </a:extLst>
          </p:cNvPr>
          <p:cNvGrpSpPr/>
          <p:nvPr/>
        </p:nvGrpSpPr>
        <p:grpSpPr>
          <a:xfrm>
            <a:off x="990600" y="1093919"/>
            <a:ext cx="10797568" cy="5265107"/>
            <a:chOff x="990600" y="1093919"/>
            <a:chExt cx="10797568" cy="5265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F18FD6-02B3-41A9-888F-E813802F1459}"/>
                </a:ext>
              </a:extLst>
            </p:cNvPr>
            <p:cNvGrpSpPr/>
            <p:nvPr/>
          </p:nvGrpSpPr>
          <p:grpSpPr>
            <a:xfrm>
              <a:off x="1098247" y="1093919"/>
              <a:ext cx="10689921" cy="5265107"/>
              <a:chOff x="846158" y="1262292"/>
              <a:chExt cx="10278770" cy="506260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7886132-A913-4789-88BC-E845E6007B32}"/>
                  </a:ext>
                </a:extLst>
              </p:cNvPr>
              <p:cNvGrpSpPr/>
              <p:nvPr/>
            </p:nvGrpSpPr>
            <p:grpSpPr>
              <a:xfrm>
                <a:off x="846158" y="1262292"/>
                <a:ext cx="10278770" cy="5062603"/>
                <a:chOff x="956615" y="1674905"/>
                <a:chExt cx="10278770" cy="506260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3FB67381-C807-42DA-9D4D-110EF9A3E3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535" t="24647" r="2790" b="13836"/>
                <a:stretch/>
              </p:blipFill>
              <p:spPr>
                <a:xfrm>
                  <a:off x="956615" y="1674905"/>
                  <a:ext cx="10278770" cy="5062603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E90E33D8-E9B7-421A-928E-10F9B136ED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20991"/>
                <a:stretch/>
              </p:blipFill>
              <p:spPr>
                <a:xfrm>
                  <a:off x="1343025" y="5029200"/>
                  <a:ext cx="9505950" cy="1708308"/>
                </a:xfrm>
                <a:prstGeom prst="rect">
                  <a:avLst/>
                </a:prstGeom>
              </p:spPr>
            </p:pic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F5F4E4-4E73-4A29-88F2-098610648C48}"/>
                  </a:ext>
                </a:extLst>
              </p:cNvPr>
              <p:cNvSpPr/>
              <p:nvPr/>
            </p:nvSpPr>
            <p:spPr>
              <a:xfrm>
                <a:off x="3733800" y="2209800"/>
                <a:ext cx="33528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071AA4-4947-4F5A-AECA-7CA8975DEC6B}"/>
                </a:ext>
              </a:extLst>
            </p:cNvPr>
            <p:cNvSpPr/>
            <p:nvPr/>
          </p:nvSpPr>
          <p:spPr>
            <a:xfrm>
              <a:off x="990600" y="1133386"/>
              <a:ext cx="1828800" cy="686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7B4CC-FF35-4B00-84D7-F681270C3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AB88F-9550-49F5-952B-031E9793F36C}"/>
              </a:ext>
            </a:extLst>
          </p:cNvPr>
          <p:cNvSpPr txBox="1"/>
          <p:nvPr/>
        </p:nvSpPr>
        <p:spPr>
          <a:xfrm>
            <a:off x="1981200" y="1143000"/>
            <a:ext cx="2005806" cy="92333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Research faculty &amp;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Students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Public Funding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A2E49F-BA15-4778-A3BF-73F7F34A2498}"/>
              </a:ext>
            </a:extLst>
          </p:cNvPr>
          <p:cNvSpPr txBox="1"/>
          <p:nvPr/>
        </p:nvSpPr>
        <p:spPr>
          <a:xfrm>
            <a:off x="7391400" y="1143000"/>
            <a:ext cx="2199641" cy="92333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Entrepreneurs &amp;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Business community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Private Funding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14AC1-6ABF-4EAE-9D53-3F4491404247}"/>
              </a:ext>
            </a:extLst>
          </p:cNvPr>
          <p:cNvSpPr txBox="1"/>
          <p:nvPr/>
        </p:nvSpPr>
        <p:spPr>
          <a:xfrm>
            <a:off x="9787349" y="7207387"/>
            <a:ext cx="11226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Cash flow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430D93-21D8-4FF8-B619-70D478D1F5C2}"/>
              </a:ext>
            </a:extLst>
          </p:cNvPr>
          <p:cNvGrpSpPr/>
          <p:nvPr/>
        </p:nvGrpSpPr>
        <p:grpSpPr>
          <a:xfrm>
            <a:off x="3994677" y="1189672"/>
            <a:ext cx="3396723" cy="2544128"/>
            <a:chOff x="3797184" y="1037272"/>
            <a:chExt cx="3396723" cy="25441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CB1A0A-E0B3-4250-8564-9EC015A8C3CF}"/>
                </a:ext>
              </a:extLst>
            </p:cNvPr>
            <p:cNvSpPr txBox="1"/>
            <p:nvPr/>
          </p:nvSpPr>
          <p:spPr>
            <a:xfrm>
              <a:off x="3828840" y="1037272"/>
              <a:ext cx="3333413" cy="1477328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</a:rPr>
                <a:t>Main Challenges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Knowledge transfer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Collaboration academia-industry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Infrastructure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Funding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6B5992-0BBD-4F5D-B46B-478E7BA6DA62}"/>
                </a:ext>
              </a:extLst>
            </p:cNvPr>
            <p:cNvSpPr txBox="1"/>
            <p:nvPr/>
          </p:nvSpPr>
          <p:spPr>
            <a:xfrm>
              <a:off x="4536758" y="3212068"/>
              <a:ext cx="1917576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VALLEY-OF-DEATH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E28C74BF-E403-42E2-A8D4-63FEEBF50822}"/>
                </a:ext>
              </a:extLst>
            </p:cNvPr>
            <p:cNvSpPr/>
            <p:nvPr/>
          </p:nvSpPr>
          <p:spPr>
            <a:xfrm rot="16200000">
              <a:off x="5343282" y="1317055"/>
              <a:ext cx="304528" cy="3396723"/>
            </a:xfrm>
            <a:prstGeom prst="rightBrac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C212D3C-99E6-495A-8840-F17BE1D27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62200"/>
            <a:ext cx="1411605" cy="4457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522751-5592-4A87-9B58-97DF7AE8C2AB}"/>
              </a:ext>
            </a:extLst>
          </p:cNvPr>
          <p:cNvSpPr txBox="1"/>
          <p:nvPr/>
        </p:nvSpPr>
        <p:spPr>
          <a:xfrm>
            <a:off x="11126337" y="4495800"/>
            <a:ext cx="9132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Cash flow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C64F34-9859-4595-A21A-BE37F0F8BC43}"/>
              </a:ext>
            </a:extLst>
          </p:cNvPr>
          <p:cNvSpPr txBox="1"/>
          <p:nvPr/>
        </p:nvSpPr>
        <p:spPr>
          <a:xfrm>
            <a:off x="4456514" y="2590800"/>
            <a:ext cx="243875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Bridging the innovation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</a:rPr>
              <a:t>“Valley-of-Death”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6DA24D-DE39-48EF-91B4-4B98B89B91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25" t="5356" r="4375" b="81785"/>
          <a:stretch/>
        </p:blipFill>
        <p:spPr>
          <a:xfrm>
            <a:off x="4312884" y="3346876"/>
            <a:ext cx="2760310" cy="84677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DF0D38C-0A66-4783-A912-C88622B7A0CF}"/>
              </a:ext>
            </a:extLst>
          </p:cNvPr>
          <p:cNvSpPr txBox="1"/>
          <p:nvPr/>
        </p:nvSpPr>
        <p:spPr>
          <a:xfrm rot="21120000">
            <a:off x="4458260" y="4161324"/>
            <a:ext cx="2178353" cy="707886"/>
          </a:xfrm>
          <a:custGeom>
            <a:avLst/>
            <a:gdLst>
              <a:gd name="connsiteX0" fmla="*/ 0 w 2178353"/>
              <a:gd name="connsiteY0" fmla="*/ 0 h 707886"/>
              <a:gd name="connsiteX1" fmla="*/ 522805 w 2178353"/>
              <a:gd name="connsiteY1" fmla="*/ 0 h 707886"/>
              <a:gd name="connsiteX2" fmla="*/ 1002042 w 2178353"/>
              <a:gd name="connsiteY2" fmla="*/ 0 h 707886"/>
              <a:gd name="connsiteX3" fmla="*/ 1503064 w 2178353"/>
              <a:gd name="connsiteY3" fmla="*/ 0 h 707886"/>
              <a:gd name="connsiteX4" fmla="*/ 2178353 w 2178353"/>
              <a:gd name="connsiteY4" fmla="*/ 0 h 707886"/>
              <a:gd name="connsiteX5" fmla="*/ 2178353 w 2178353"/>
              <a:gd name="connsiteY5" fmla="*/ 332706 h 707886"/>
              <a:gd name="connsiteX6" fmla="*/ 2178353 w 2178353"/>
              <a:gd name="connsiteY6" fmla="*/ 707886 h 707886"/>
              <a:gd name="connsiteX7" fmla="*/ 1590198 w 2178353"/>
              <a:gd name="connsiteY7" fmla="*/ 707886 h 707886"/>
              <a:gd name="connsiteX8" fmla="*/ 1110960 w 2178353"/>
              <a:gd name="connsiteY8" fmla="*/ 707886 h 707886"/>
              <a:gd name="connsiteX9" fmla="*/ 631722 w 2178353"/>
              <a:gd name="connsiteY9" fmla="*/ 707886 h 707886"/>
              <a:gd name="connsiteX10" fmla="*/ 0 w 2178353"/>
              <a:gd name="connsiteY10" fmla="*/ 707886 h 707886"/>
              <a:gd name="connsiteX11" fmla="*/ 0 w 2178353"/>
              <a:gd name="connsiteY11" fmla="*/ 339785 h 707886"/>
              <a:gd name="connsiteX12" fmla="*/ 0 w 2178353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8353" h="707886" fill="none" extrusionOk="0">
                <a:moveTo>
                  <a:pt x="0" y="0"/>
                </a:moveTo>
                <a:cubicBezTo>
                  <a:pt x="257480" y="-26451"/>
                  <a:pt x="270423" y="34139"/>
                  <a:pt x="522805" y="0"/>
                </a:cubicBezTo>
                <a:cubicBezTo>
                  <a:pt x="775187" y="-34139"/>
                  <a:pt x="878712" y="33035"/>
                  <a:pt x="1002042" y="0"/>
                </a:cubicBezTo>
                <a:cubicBezTo>
                  <a:pt x="1125372" y="-33035"/>
                  <a:pt x="1278276" y="49592"/>
                  <a:pt x="1503064" y="0"/>
                </a:cubicBezTo>
                <a:cubicBezTo>
                  <a:pt x="1727852" y="-49592"/>
                  <a:pt x="2016831" y="45039"/>
                  <a:pt x="2178353" y="0"/>
                </a:cubicBezTo>
                <a:cubicBezTo>
                  <a:pt x="2199965" y="117115"/>
                  <a:pt x="2149169" y="231839"/>
                  <a:pt x="2178353" y="332706"/>
                </a:cubicBezTo>
                <a:cubicBezTo>
                  <a:pt x="2207537" y="433573"/>
                  <a:pt x="2153426" y="587236"/>
                  <a:pt x="2178353" y="707886"/>
                </a:cubicBezTo>
                <a:cubicBezTo>
                  <a:pt x="2054038" y="743031"/>
                  <a:pt x="1803565" y="661931"/>
                  <a:pt x="1590198" y="707886"/>
                </a:cubicBezTo>
                <a:cubicBezTo>
                  <a:pt x="1376831" y="753841"/>
                  <a:pt x="1217183" y="690693"/>
                  <a:pt x="1110960" y="707886"/>
                </a:cubicBezTo>
                <a:cubicBezTo>
                  <a:pt x="1004737" y="725079"/>
                  <a:pt x="772734" y="697654"/>
                  <a:pt x="631722" y="707886"/>
                </a:cubicBezTo>
                <a:cubicBezTo>
                  <a:pt x="490710" y="718118"/>
                  <a:pt x="133650" y="702133"/>
                  <a:pt x="0" y="707886"/>
                </a:cubicBezTo>
                <a:cubicBezTo>
                  <a:pt x="-43207" y="597684"/>
                  <a:pt x="910" y="474462"/>
                  <a:pt x="0" y="339785"/>
                </a:cubicBezTo>
                <a:cubicBezTo>
                  <a:pt x="-910" y="205108"/>
                  <a:pt x="9901" y="88768"/>
                  <a:pt x="0" y="0"/>
                </a:cubicBezTo>
                <a:close/>
              </a:path>
              <a:path w="2178353" h="707886" stroke="0" extrusionOk="0">
                <a:moveTo>
                  <a:pt x="0" y="0"/>
                </a:moveTo>
                <a:cubicBezTo>
                  <a:pt x="249481" y="-17398"/>
                  <a:pt x="347540" y="22190"/>
                  <a:pt x="501021" y="0"/>
                </a:cubicBezTo>
                <a:cubicBezTo>
                  <a:pt x="654502" y="-22190"/>
                  <a:pt x="846525" y="28223"/>
                  <a:pt x="1045609" y="0"/>
                </a:cubicBezTo>
                <a:cubicBezTo>
                  <a:pt x="1244693" y="-28223"/>
                  <a:pt x="1288226" y="5764"/>
                  <a:pt x="1524847" y="0"/>
                </a:cubicBezTo>
                <a:cubicBezTo>
                  <a:pt x="1761468" y="-5764"/>
                  <a:pt x="2023177" y="41421"/>
                  <a:pt x="2178353" y="0"/>
                </a:cubicBezTo>
                <a:cubicBezTo>
                  <a:pt x="2214300" y="158813"/>
                  <a:pt x="2159492" y="254269"/>
                  <a:pt x="2178353" y="346864"/>
                </a:cubicBezTo>
                <a:cubicBezTo>
                  <a:pt x="2197214" y="439459"/>
                  <a:pt x="2163125" y="618518"/>
                  <a:pt x="2178353" y="707886"/>
                </a:cubicBezTo>
                <a:cubicBezTo>
                  <a:pt x="2022614" y="759235"/>
                  <a:pt x="1881070" y="691499"/>
                  <a:pt x="1655548" y="707886"/>
                </a:cubicBezTo>
                <a:cubicBezTo>
                  <a:pt x="1430027" y="724273"/>
                  <a:pt x="1302535" y="686017"/>
                  <a:pt x="1176311" y="707886"/>
                </a:cubicBezTo>
                <a:cubicBezTo>
                  <a:pt x="1050087" y="729755"/>
                  <a:pt x="737955" y="670027"/>
                  <a:pt x="588155" y="707886"/>
                </a:cubicBezTo>
                <a:cubicBezTo>
                  <a:pt x="438355" y="745745"/>
                  <a:pt x="264774" y="700867"/>
                  <a:pt x="0" y="707886"/>
                </a:cubicBezTo>
                <a:cubicBezTo>
                  <a:pt x="-23598" y="621007"/>
                  <a:pt x="11643" y="530156"/>
                  <a:pt x="0" y="361022"/>
                </a:cubicBezTo>
                <a:cubicBezTo>
                  <a:pt x="-11643" y="191888"/>
                  <a:pt x="456" y="141115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BelGaN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 Factory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634CB5-CF65-436D-A0CC-34B6485C7F6F}"/>
              </a:ext>
            </a:extLst>
          </p:cNvPr>
          <p:cNvSpPr txBox="1"/>
          <p:nvPr/>
        </p:nvSpPr>
        <p:spPr>
          <a:xfrm>
            <a:off x="3394035" y="6326760"/>
            <a:ext cx="6098344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Valley-of-Death in Manufacturing Innovation Process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9077B4EC-F2CB-4526-A565-F61920FF8C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838" y="12260"/>
            <a:ext cx="11815762" cy="826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i="1" dirty="0" err="1"/>
              <a:t>BelGaN</a:t>
            </a:r>
            <a:r>
              <a:rPr lang="en-US" sz="2400" b="1" i="1" dirty="0"/>
              <a:t> Innovation Factory: </a:t>
            </a:r>
            <a:r>
              <a:rPr lang="en-US" sz="2400" b="1" i="1" dirty="0">
                <a:solidFill>
                  <a:srgbClr val="FF0000"/>
                </a:solidFill>
              </a:rPr>
              <a:t>from Lab-to-Fab</a:t>
            </a:r>
            <a:br>
              <a:rPr lang="en-US" sz="2400" b="1" dirty="0"/>
            </a:br>
            <a:r>
              <a:rPr lang="en-US" sz="2400" b="1" dirty="0"/>
              <a:t>bring leading European GaN research to market by 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Bridging the Valley-of-Death </a:t>
            </a:r>
          </a:p>
        </p:txBody>
      </p:sp>
    </p:spTree>
    <p:extLst>
      <p:ext uri="{BB962C8B-B14F-4D97-AF65-F5344CB8AC3E}">
        <p14:creationId xmlns:p14="http://schemas.microsoft.com/office/powerpoint/2010/main" val="181481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46F4A91-4488-4E6F-9FEC-6F07897C6F9E}"/>
              </a:ext>
            </a:extLst>
          </p:cNvPr>
          <p:cNvCxnSpPr>
            <a:cxnSpLocks/>
          </p:cNvCxnSpPr>
          <p:nvPr/>
        </p:nvCxnSpPr>
        <p:spPr>
          <a:xfrm>
            <a:off x="4724400" y="1133386"/>
            <a:ext cx="0" cy="4124414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90E33D8-E9B7-421A-928E-10F9B136E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91"/>
          <a:stretch/>
        </p:blipFill>
        <p:spPr>
          <a:xfrm>
            <a:off x="764477" y="5003806"/>
            <a:ext cx="10741723" cy="193039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071AA4-4947-4F5A-AECA-7CA8975DEC6B}"/>
              </a:ext>
            </a:extLst>
          </p:cNvPr>
          <p:cNvSpPr/>
          <p:nvPr/>
        </p:nvSpPr>
        <p:spPr>
          <a:xfrm>
            <a:off x="990600" y="1133386"/>
            <a:ext cx="1828800" cy="686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7B4CC-FF35-4B00-84D7-F681270C3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14AC1-6ABF-4EAE-9D53-3F4491404247}"/>
              </a:ext>
            </a:extLst>
          </p:cNvPr>
          <p:cNvSpPr txBox="1"/>
          <p:nvPr/>
        </p:nvSpPr>
        <p:spPr>
          <a:xfrm>
            <a:off x="9787349" y="7207387"/>
            <a:ext cx="11226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Cash flow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00958E8-AEA5-4E20-B181-15EB9FBD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9700"/>
            <a:ext cx="12192000" cy="6985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/>
              <a:t>BelGaN</a:t>
            </a:r>
            <a:r>
              <a:rPr lang="en-US" b="1" i="1" dirty="0"/>
              <a:t> Innovation Factory </a:t>
            </a:r>
            <a:r>
              <a:rPr lang="en-US" dirty="0"/>
              <a:t>brings Innovation Leadership to Market</a:t>
            </a:r>
            <a:br>
              <a:rPr lang="en-US" dirty="0"/>
            </a:br>
            <a:r>
              <a:rPr lang="en-US" dirty="0"/>
              <a:t>accelerating Lab-to-Fab and Scale-up the Volume </a:t>
            </a:r>
            <a:r>
              <a:rPr lang="en-US" dirty="0" err="1"/>
              <a:t>mfg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DB28B7-5B1A-453A-ADEA-46878FB87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613" y="1501769"/>
            <a:ext cx="5923387" cy="32988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72A56A0-7F15-4391-94EE-774EF1DB9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61840"/>
            <a:ext cx="3731075" cy="3591160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BCC476C-0BA5-4BB5-9C0C-DD497784DABA}"/>
              </a:ext>
            </a:extLst>
          </p:cNvPr>
          <p:cNvSpPr/>
          <p:nvPr/>
        </p:nvSpPr>
        <p:spPr>
          <a:xfrm>
            <a:off x="1905000" y="685800"/>
            <a:ext cx="9601200" cy="1930394"/>
          </a:xfrm>
          <a:custGeom>
            <a:avLst/>
            <a:gdLst>
              <a:gd name="connsiteX0" fmla="*/ 0 w 8229600"/>
              <a:gd name="connsiteY0" fmla="*/ 0 h 1941342"/>
              <a:gd name="connsiteX1" fmla="*/ 914400 w 8229600"/>
              <a:gd name="connsiteY1" fmla="*/ 787791 h 1941342"/>
              <a:gd name="connsiteX2" fmla="*/ 2349305 w 8229600"/>
              <a:gd name="connsiteY2" fmla="*/ 1322363 h 1941342"/>
              <a:gd name="connsiteX3" fmla="*/ 3896751 w 8229600"/>
              <a:gd name="connsiteY3" fmla="*/ 1645920 h 1941342"/>
              <a:gd name="connsiteX4" fmla="*/ 5894363 w 8229600"/>
              <a:gd name="connsiteY4" fmla="*/ 1856936 h 1941342"/>
              <a:gd name="connsiteX5" fmla="*/ 7343336 w 8229600"/>
              <a:gd name="connsiteY5" fmla="*/ 1927274 h 1941342"/>
              <a:gd name="connsiteX6" fmla="*/ 8229600 w 8229600"/>
              <a:gd name="connsiteY6" fmla="*/ 1941342 h 1941342"/>
              <a:gd name="connsiteX7" fmla="*/ 8229600 w 8229600"/>
              <a:gd name="connsiteY7" fmla="*/ 1941342 h 194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1941342">
                <a:moveTo>
                  <a:pt x="0" y="0"/>
                </a:moveTo>
                <a:cubicBezTo>
                  <a:pt x="261424" y="283698"/>
                  <a:pt x="522849" y="567397"/>
                  <a:pt x="914400" y="787791"/>
                </a:cubicBezTo>
                <a:cubicBezTo>
                  <a:pt x="1305951" y="1008185"/>
                  <a:pt x="1852247" y="1179342"/>
                  <a:pt x="2349305" y="1322363"/>
                </a:cubicBezTo>
                <a:cubicBezTo>
                  <a:pt x="2846364" y="1465385"/>
                  <a:pt x="3305908" y="1556825"/>
                  <a:pt x="3896751" y="1645920"/>
                </a:cubicBezTo>
                <a:cubicBezTo>
                  <a:pt x="4487594" y="1735015"/>
                  <a:pt x="5319932" y="1810044"/>
                  <a:pt x="5894363" y="1856936"/>
                </a:cubicBezTo>
                <a:cubicBezTo>
                  <a:pt x="6468794" y="1903828"/>
                  <a:pt x="6954130" y="1913206"/>
                  <a:pt x="7343336" y="1927274"/>
                </a:cubicBezTo>
                <a:cubicBezTo>
                  <a:pt x="7732542" y="1941342"/>
                  <a:pt x="8229600" y="1941342"/>
                  <a:pt x="8229600" y="1941342"/>
                </a:cubicBezTo>
                <a:lnTo>
                  <a:pt x="8229600" y="1941342"/>
                </a:lnTo>
              </a:path>
            </a:pathLst>
          </a:cu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618DDD4-6E61-4D0D-A1D1-32414E97ED0A}"/>
              </a:ext>
            </a:extLst>
          </p:cNvPr>
          <p:cNvSpPr/>
          <p:nvPr/>
        </p:nvSpPr>
        <p:spPr>
          <a:xfrm flipV="1">
            <a:off x="1905000" y="3810000"/>
            <a:ext cx="9601200" cy="1930394"/>
          </a:xfrm>
          <a:custGeom>
            <a:avLst/>
            <a:gdLst>
              <a:gd name="connsiteX0" fmla="*/ 0 w 8229600"/>
              <a:gd name="connsiteY0" fmla="*/ 0 h 1941342"/>
              <a:gd name="connsiteX1" fmla="*/ 914400 w 8229600"/>
              <a:gd name="connsiteY1" fmla="*/ 787791 h 1941342"/>
              <a:gd name="connsiteX2" fmla="*/ 2349305 w 8229600"/>
              <a:gd name="connsiteY2" fmla="*/ 1322363 h 1941342"/>
              <a:gd name="connsiteX3" fmla="*/ 3896751 w 8229600"/>
              <a:gd name="connsiteY3" fmla="*/ 1645920 h 1941342"/>
              <a:gd name="connsiteX4" fmla="*/ 5894363 w 8229600"/>
              <a:gd name="connsiteY4" fmla="*/ 1856936 h 1941342"/>
              <a:gd name="connsiteX5" fmla="*/ 7343336 w 8229600"/>
              <a:gd name="connsiteY5" fmla="*/ 1927274 h 1941342"/>
              <a:gd name="connsiteX6" fmla="*/ 8229600 w 8229600"/>
              <a:gd name="connsiteY6" fmla="*/ 1941342 h 1941342"/>
              <a:gd name="connsiteX7" fmla="*/ 8229600 w 8229600"/>
              <a:gd name="connsiteY7" fmla="*/ 1941342 h 194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1941342">
                <a:moveTo>
                  <a:pt x="0" y="0"/>
                </a:moveTo>
                <a:cubicBezTo>
                  <a:pt x="261424" y="283698"/>
                  <a:pt x="522849" y="567397"/>
                  <a:pt x="914400" y="787791"/>
                </a:cubicBezTo>
                <a:cubicBezTo>
                  <a:pt x="1305951" y="1008185"/>
                  <a:pt x="1852247" y="1179342"/>
                  <a:pt x="2349305" y="1322363"/>
                </a:cubicBezTo>
                <a:cubicBezTo>
                  <a:pt x="2846364" y="1465385"/>
                  <a:pt x="3305908" y="1556825"/>
                  <a:pt x="3896751" y="1645920"/>
                </a:cubicBezTo>
                <a:cubicBezTo>
                  <a:pt x="4487594" y="1735015"/>
                  <a:pt x="5319932" y="1810044"/>
                  <a:pt x="5894363" y="1856936"/>
                </a:cubicBezTo>
                <a:cubicBezTo>
                  <a:pt x="6468794" y="1903828"/>
                  <a:pt x="6954130" y="1913206"/>
                  <a:pt x="7343336" y="1927274"/>
                </a:cubicBezTo>
                <a:cubicBezTo>
                  <a:pt x="7732542" y="1941342"/>
                  <a:pt x="8229600" y="1941342"/>
                  <a:pt x="8229600" y="1941342"/>
                </a:cubicBezTo>
                <a:lnTo>
                  <a:pt x="8229600" y="1941342"/>
                </a:lnTo>
              </a:path>
            </a:pathLst>
          </a:cu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468233-AFC4-487E-8321-88BC5A78DEBD}"/>
              </a:ext>
            </a:extLst>
          </p:cNvPr>
          <p:cNvSpPr txBox="1"/>
          <p:nvPr/>
        </p:nvSpPr>
        <p:spPr>
          <a:xfrm>
            <a:off x="5029200" y="914400"/>
            <a:ext cx="6322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 </a:t>
            </a:r>
            <a:r>
              <a:rPr lang="en-US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Pilotlines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Mfg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Scale in </a:t>
            </a:r>
            <a:r>
              <a:rPr lang="en-US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BelGaN</a:t>
            </a:r>
            <a:endParaRPr lang="en-US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81204F-691C-4DF8-A7BA-5396FB74A3C9}"/>
              </a:ext>
            </a:extLst>
          </p:cNvPr>
          <p:cNvSpPr txBox="1"/>
          <p:nvPr/>
        </p:nvSpPr>
        <p:spPr>
          <a:xfrm>
            <a:off x="1143000" y="909935"/>
            <a:ext cx="3042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Concept-Proof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Labs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B2EAD5-459B-456A-B7CA-4C3E23913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202" y="1524000"/>
            <a:ext cx="1964485" cy="17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599B9-63FA-46F1-A7C7-101D435A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33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9A6A6-5C37-4554-875F-DFFEFD9E8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060" y="1241441"/>
            <a:ext cx="11192107" cy="435154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Setting the stage </a:t>
            </a:r>
            <a:r>
              <a:rPr lang="en-US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GaN bringing a paradigm shift in power electronics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b="1" i="1" dirty="0">
              <a:solidFill>
                <a:schemeClr val="bg2">
                  <a:lumMod val="9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</a:rPr>
              <a:t>BelGaN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 intro </a:t>
            </a:r>
            <a:r>
              <a:rPr lang="en-US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A new Open Foundry for WBG semiconductors in Europe</a:t>
            </a:r>
            <a:br>
              <a:rPr lang="en-US" i="1" dirty="0">
                <a:solidFill>
                  <a:schemeClr val="bg2">
                    <a:lumMod val="90000"/>
                  </a:schemeClr>
                </a:solidFill>
              </a:rPr>
            </a:br>
            <a:endParaRPr lang="en-US" i="1" dirty="0">
              <a:solidFill>
                <a:schemeClr val="bg2">
                  <a:lumMod val="9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</a:rPr>
              <a:t>BelGaN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 Innovation Factory 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 Bring leading WBG innovation to market</a:t>
            </a:r>
            <a:endParaRPr lang="en-US" b="1" i="1" dirty="0">
              <a:solidFill>
                <a:schemeClr val="bg2">
                  <a:lumMod val="9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>
                <a:sym typeface="Wingdings" panose="05000000000000000000" pitchFamily="2" charset="2"/>
              </a:rPr>
              <a:t>GaN-</a:t>
            </a:r>
            <a:r>
              <a:rPr lang="en-US" b="1" i="1" dirty="0" err="1">
                <a:sym typeface="Wingdings" panose="05000000000000000000" pitchFamily="2" charset="2"/>
              </a:rPr>
              <a:t>Valley</a:t>
            </a:r>
            <a:r>
              <a:rPr lang="en-US" b="1" i="1" baseline="30000" dirty="0" err="1">
                <a:sym typeface="Wingdings" panose="05000000000000000000" pitchFamily="2" charset="2"/>
              </a:rPr>
              <a:t>TM</a:t>
            </a:r>
            <a:r>
              <a:rPr lang="en-US" i="1" dirty="0">
                <a:sym typeface="Wingdings" panose="05000000000000000000" pitchFamily="2" charset="2"/>
              </a:rPr>
              <a:t>  </a:t>
            </a:r>
            <a:r>
              <a:rPr lang="en-US" b="1" i="1" dirty="0" err="1">
                <a:solidFill>
                  <a:srgbClr val="0070C0"/>
                </a:solidFill>
                <a:sym typeface="Wingdings" panose="05000000000000000000" pitchFamily="2" charset="2"/>
              </a:rPr>
              <a:t>BelGaN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 launches GaN-</a:t>
            </a:r>
            <a:r>
              <a:rPr lang="en-US" b="1" i="1" dirty="0" err="1">
                <a:solidFill>
                  <a:srgbClr val="0070C0"/>
                </a:solidFill>
                <a:sym typeface="Wingdings" panose="05000000000000000000" pitchFamily="2" charset="2"/>
              </a:rPr>
              <a:t>Valley</a:t>
            </a:r>
            <a:r>
              <a:rPr lang="en-US" b="1" i="1" baseline="30000" dirty="0" err="1">
                <a:solidFill>
                  <a:srgbClr val="0070C0"/>
                </a:solidFill>
                <a:sym typeface="Wingdings" panose="05000000000000000000" pitchFamily="2" charset="2"/>
              </a:rPr>
              <a:t>TM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 membership program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</a:br>
            <a:endParaRPr lang="en-US" i="1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F30DA-CE34-410F-9628-28B0F4791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50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F92B8E-7B08-4112-AADE-6B189329075C}"/>
              </a:ext>
            </a:extLst>
          </p:cNvPr>
          <p:cNvGrpSpPr/>
          <p:nvPr/>
        </p:nvGrpSpPr>
        <p:grpSpPr>
          <a:xfrm>
            <a:off x="10230017" y="3294587"/>
            <a:ext cx="1885783" cy="1933968"/>
            <a:chOff x="10230017" y="3352800"/>
            <a:chExt cx="1885783" cy="19339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99B12-9645-46B3-96AF-BC7EAA005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9400" y="4343400"/>
              <a:ext cx="1482149" cy="9433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012E8E-0F96-4546-A713-D2B58CF3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30017" y="3352800"/>
              <a:ext cx="1885783" cy="10334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728E809-E0A0-48D3-8196-04B4B8459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548" y="3124200"/>
            <a:ext cx="1802580" cy="1156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E9BBF0-933A-4D44-858B-C85DF4D5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Si-Valley </a:t>
            </a:r>
            <a:r>
              <a:rPr lang="en-US" dirty="0">
                <a:sym typeface="Wingdings" panose="05000000000000000000" pitchFamily="2" charset="2"/>
              </a:rPr>
              <a:t> GaN-Valley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CFA2F-0316-4610-AC09-91C466223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584" y="1744460"/>
            <a:ext cx="5181736" cy="435154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3400" b="1" u="sng" dirty="0">
                <a:solidFill>
                  <a:srgbClr val="0070C0"/>
                </a:solidFill>
              </a:rPr>
              <a:t>Si-Valley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Si is a perfect semiconductor for data processing &amp;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Si enables </a:t>
            </a:r>
            <a:r>
              <a:rPr lang="en-US" dirty="0" err="1"/>
              <a:t>cMOS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Moore’s Law – continuous roadmap of scaling, data-processing capacity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 supports the growing </a:t>
            </a:r>
            <a:r>
              <a:rPr lang="en-US" b="1" dirty="0">
                <a:solidFill>
                  <a:srgbClr val="0070C0"/>
                </a:solidFill>
              </a:rPr>
              <a:t>data explosion</a:t>
            </a:r>
            <a:r>
              <a:rPr lang="en-US" dirty="0"/>
              <a:t> trend (</a:t>
            </a:r>
            <a:r>
              <a:rPr lang="en-US" dirty="0" err="1"/>
              <a:t>Zetabytes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Business Drivers:</a:t>
            </a:r>
            <a:r>
              <a:rPr lang="en-US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Datacom: computers, smart phones &amp; tablets, Internet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Artificial Intelligence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Autonomous vehicles, …</a:t>
            </a:r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Societal Mega Trend</a:t>
            </a:r>
            <a:r>
              <a:rPr lang="en-US" dirty="0"/>
              <a:t>: Transition to the </a:t>
            </a:r>
            <a:r>
              <a:rPr lang="en-US" b="1" dirty="0">
                <a:solidFill>
                  <a:srgbClr val="0070C0"/>
                </a:solidFill>
              </a:rPr>
              <a:t>Digital Society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C7A0B-AFE3-4F20-9819-CED88A58C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4724" y="1744460"/>
            <a:ext cx="5264276" cy="435154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3400" b="1" u="sng" dirty="0">
                <a:solidFill>
                  <a:srgbClr val="00B050"/>
                </a:solidFill>
              </a:rPr>
              <a:t>GaN-Valley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WBG (GaN/</a:t>
            </a:r>
            <a:r>
              <a:rPr lang="en-US" b="1" dirty="0" err="1">
                <a:solidFill>
                  <a:srgbClr val="00B050"/>
                </a:solidFill>
              </a:rPr>
              <a:t>SiC</a:t>
            </a:r>
            <a:r>
              <a:rPr lang="en-US" b="1" dirty="0">
                <a:solidFill>
                  <a:srgbClr val="00B050"/>
                </a:solidFill>
              </a:rPr>
              <a:t>) a perfect semiconductor for (electrical) energy processing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Higher energy efficiency (less waste, less cost, faster charging)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Reduced size &amp; weight (scaling)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Reduced system cost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Business Drivers:</a:t>
            </a:r>
            <a:r>
              <a:rPr lang="en-US" dirty="0"/>
              <a:t> global </a:t>
            </a:r>
            <a:r>
              <a:rPr lang="en-US" b="1" dirty="0">
                <a:solidFill>
                  <a:srgbClr val="00B050"/>
                </a:solidFill>
              </a:rPr>
              <a:t>electrification</a:t>
            </a:r>
            <a:endParaRPr lang="en-US" b="1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strong growth in electrical consumption </a:t>
            </a:r>
            <a:br>
              <a:rPr lang="en-US" dirty="0"/>
            </a:br>
            <a:r>
              <a:rPr lang="en-US" dirty="0"/>
              <a:t>(3x over 40yr)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Strong growth in CO2 emission </a:t>
            </a:r>
            <a:br>
              <a:rPr lang="en-US" dirty="0"/>
            </a:br>
            <a:r>
              <a:rPr lang="en-US" dirty="0"/>
              <a:t>(2X over 40yr)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climate change</a:t>
            </a:r>
            <a:endParaRPr lang="en-US" b="1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Strong increase in </a:t>
            </a:r>
            <a:r>
              <a:rPr lang="en-US" b="1" dirty="0">
                <a:solidFill>
                  <a:srgbClr val="FF0000"/>
                </a:solidFill>
              </a:rPr>
              <a:t>electricity price</a:t>
            </a: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Societal Mega Trend</a:t>
            </a:r>
            <a:r>
              <a:rPr lang="en-US" dirty="0"/>
              <a:t>: Transition to the </a:t>
            </a:r>
            <a:r>
              <a:rPr lang="en-US" b="1" dirty="0">
                <a:solidFill>
                  <a:srgbClr val="00B050"/>
                </a:solidFill>
              </a:rPr>
              <a:t>Green Society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14C9D-1BE5-4A95-8C30-47F645023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43000"/>
            <a:ext cx="2061964" cy="1161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0B897-E3C5-4B5F-974E-DEAD007B7DE8}"/>
              </a:ext>
            </a:extLst>
          </p:cNvPr>
          <p:cNvSpPr txBox="1"/>
          <p:nvPr/>
        </p:nvSpPr>
        <p:spPr>
          <a:xfrm>
            <a:off x="1981200" y="969120"/>
            <a:ext cx="336677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 well-connected Ecosystem </a:t>
            </a:r>
          </a:p>
          <a:p>
            <a:r>
              <a:rPr lang="en-US" b="1" dirty="0"/>
              <a:t>of </a:t>
            </a:r>
            <a:r>
              <a:rPr lang="en-US" b="1" u="sng" dirty="0"/>
              <a:t>Si and Data R&amp;D and Industry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4E66CF-D2B3-4BA2-89D8-6719CF79C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5548679"/>
            <a:ext cx="4499238" cy="13360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4544F3-9CC8-47C4-9029-7C55DFCE1A8C}"/>
              </a:ext>
            </a:extLst>
          </p:cNvPr>
          <p:cNvGrpSpPr/>
          <p:nvPr/>
        </p:nvGrpSpPr>
        <p:grpSpPr>
          <a:xfrm>
            <a:off x="6170519" y="219670"/>
            <a:ext cx="5655068" cy="1571144"/>
            <a:chOff x="6170519" y="219670"/>
            <a:chExt cx="5655068" cy="157114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DC1537-7620-458C-845C-129FFF12A288}"/>
                </a:ext>
              </a:extLst>
            </p:cNvPr>
            <p:cNvSpPr txBox="1"/>
            <p:nvPr/>
          </p:nvSpPr>
          <p:spPr>
            <a:xfrm>
              <a:off x="6170519" y="219670"/>
              <a:ext cx="3354481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 strongly connected </a:t>
              </a:r>
              <a:br>
                <a:rPr lang="en-US" b="1" dirty="0"/>
              </a:br>
              <a:r>
                <a:rPr lang="en-US" b="1" dirty="0"/>
                <a:t>growing Ecosystem </a:t>
              </a:r>
            </a:p>
            <a:p>
              <a:pPr algn="ctr"/>
              <a:r>
                <a:rPr lang="en-US" b="1" dirty="0"/>
                <a:t>of </a:t>
              </a:r>
              <a:r>
                <a:rPr lang="en-US" b="1" u="sng" dirty="0"/>
                <a:t>WBG-Green R&amp;D and industry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BD6D10-8519-45A4-9F8B-D96AC29AC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6012" y="236931"/>
              <a:ext cx="3229575" cy="155388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B8D851-42B0-4CC0-88CF-B00600CE77F0}"/>
              </a:ext>
            </a:extLst>
          </p:cNvPr>
          <p:cNvSpPr txBox="1"/>
          <p:nvPr/>
        </p:nvSpPr>
        <p:spPr>
          <a:xfrm rot="-720000">
            <a:off x="127832" y="2087194"/>
            <a:ext cx="11903067" cy="2800767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0070C0"/>
                </a:solidFill>
                <a:sym typeface="Wingdings" panose="05000000000000000000" pitchFamily="2" charset="2"/>
              </a:rPr>
              <a:t>Through </a:t>
            </a:r>
            <a:r>
              <a:rPr lang="en-US" sz="4400" b="1" i="1" u="sng" dirty="0">
                <a:solidFill>
                  <a:srgbClr val="0070C0"/>
                </a:solidFill>
                <a:sym typeface="Wingdings" panose="05000000000000000000" pitchFamily="2" charset="2"/>
              </a:rPr>
              <a:t>Collaboration</a:t>
            </a:r>
            <a:r>
              <a:rPr lang="en-US" sz="4400" b="1" i="1" dirty="0">
                <a:solidFill>
                  <a:srgbClr val="0070C0"/>
                </a:solidFill>
                <a:sym typeface="Wingdings" panose="05000000000000000000" pitchFamily="2" charset="2"/>
              </a:rPr>
              <a:t> along the Value Chain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sym typeface="Wingdings" panose="05000000000000000000" pitchFamily="2" charset="2"/>
              </a:rPr>
              <a:t>GaN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sym typeface="Wingdings" panose="05000000000000000000" pitchFamily="2" charset="2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sym typeface="Wingdings" panose="05000000000000000000" pitchFamily="2" charset="2"/>
              </a:rPr>
              <a:t>Valley</a:t>
            </a:r>
            <a:r>
              <a:rPr kumimoji="0" lang="en-US" sz="4400" b="1" i="1" u="none" strike="noStrike" kern="1200" cap="none" spc="0" normalizeH="0" baseline="30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sym typeface="Wingdings" panose="05000000000000000000" pitchFamily="2" charset="2"/>
              </a:rPr>
              <a:t>TM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sym typeface="Wingdings" panose="05000000000000000000" pitchFamily="2" charset="2"/>
              </a:rPr>
              <a:t> will accelerate </a:t>
            </a:r>
            <a:r>
              <a:rPr lang="en-US" sz="4400" b="1" i="1" noProof="0" dirty="0">
                <a:solidFill>
                  <a:srgbClr val="0070C0"/>
                </a:solidFill>
                <a:latin typeface="Franklin Gothic Book"/>
                <a:sym typeface="Wingdings" panose="05000000000000000000" pitchFamily="2" charset="2"/>
              </a:rPr>
              <a:t>A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sym typeface="Wingdings" panose="05000000000000000000" pitchFamily="2" charset="2"/>
              </a:rPr>
              <a:t>doption &amp; Scale-up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sym typeface="Wingdings" panose="05000000000000000000" pitchFamily="2" charset="2"/>
              </a:rPr>
              <a:t>of a </a:t>
            </a:r>
            <a:r>
              <a:rPr kumimoji="0" lang="en-US" sz="4400" b="1" i="1" u="sng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sym typeface="Wingdings" panose="05000000000000000000" pitchFamily="2" charset="2"/>
              </a:rPr>
              <a:t>GaN-based industry in Europe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srgbClr val="0070C0"/>
                </a:solidFill>
                <a:latin typeface="Franklin Gothic Book"/>
                <a:sym typeface="Wingdings" panose="05000000000000000000" pitchFamily="2" charset="2"/>
              </a:rPr>
              <a:t>to enable an </a:t>
            </a:r>
            <a:r>
              <a:rPr lang="en-US" sz="4400" b="1" i="1" u="sng" dirty="0">
                <a:solidFill>
                  <a:srgbClr val="0070C0"/>
                </a:solidFill>
                <a:latin typeface="Franklin Gothic Book"/>
                <a:sym typeface="Wingdings" panose="05000000000000000000" pitchFamily="2" charset="2"/>
              </a:rPr>
              <a:t>Electrified Green Future</a:t>
            </a:r>
          </a:p>
        </p:txBody>
      </p:sp>
    </p:spTree>
    <p:extLst>
      <p:ext uri="{BB962C8B-B14F-4D97-AF65-F5344CB8AC3E}">
        <p14:creationId xmlns:p14="http://schemas.microsoft.com/office/powerpoint/2010/main" val="12412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878C138-0A0C-4ABC-BE0F-AD10B4157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53"/>
          <a:stretch/>
        </p:blipFill>
        <p:spPr>
          <a:xfrm>
            <a:off x="5867400" y="1524000"/>
            <a:ext cx="1822418" cy="7092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AFED15B-061B-46F6-A810-AC955B895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710" y="3329773"/>
            <a:ext cx="1427321" cy="647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9886F-7A54-46F3-B032-FB86C28A8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062" y="2053800"/>
            <a:ext cx="1788795" cy="920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931547-2E7E-4982-84FB-06E46A619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039" y="3574791"/>
            <a:ext cx="2017395" cy="817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E36EE-6000-4833-B643-8DD6E96C8F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77" t="26949" r="9895" b="26783"/>
          <a:stretch/>
        </p:blipFill>
        <p:spPr>
          <a:xfrm>
            <a:off x="5239713" y="2223342"/>
            <a:ext cx="1625224" cy="4935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8AF07F-9FD1-470C-87D8-EFB8D9FC79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420" b="11761"/>
          <a:stretch/>
        </p:blipFill>
        <p:spPr>
          <a:xfrm>
            <a:off x="350760" y="2650984"/>
            <a:ext cx="1760220" cy="603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F363B-C87D-4F3C-AC50-0837C230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76" y="76200"/>
            <a:ext cx="11358024" cy="698518"/>
          </a:xfrm>
        </p:spPr>
        <p:txBody>
          <a:bodyPr>
            <a:normAutofit/>
          </a:bodyPr>
          <a:lstStyle/>
          <a:p>
            <a:r>
              <a:rPr lang="en-US" dirty="0"/>
              <a:t>GaN </a:t>
            </a:r>
            <a:r>
              <a:rPr lang="en-US" dirty="0" err="1"/>
              <a:t>Valley</a:t>
            </a:r>
            <a:r>
              <a:rPr lang="en-US" baseline="30000" dirty="0" err="1"/>
              <a:t>TM</a:t>
            </a:r>
            <a:r>
              <a:rPr lang="en-US" dirty="0"/>
              <a:t> membership status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 31 members (April ‘23)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68619-8A53-4A9F-ACC1-BFB49C9A3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3B473-0271-47CF-900A-D77E281FB59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A8A15-8E80-458C-912F-68E96B21D3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34" t="21538" r="24889" b="18018"/>
          <a:stretch/>
        </p:blipFill>
        <p:spPr>
          <a:xfrm>
            <a:off x="4387194" y="4191000"/>
            <a:ext cx="749394" cy="909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28C98-48D2-4F28-9CD2-739D4C4DD3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960" b="17489"/>
          <a:stretch/>
        </p:blipFill>
        <p:spPr>
          <a:xfrm>
            <a:off x="7514908" y="1489531"/>
            <a:ext cx="2006917" cy="651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93271-91ED-4D3E-88B4-1FCC7839E6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187" t="24056" r="13922" b="24710"/>
          <a:stretch/>
        </p:blipFill>
        <p:spPr>
          <a:xfrm>
            <a:off x="3861857" y="3401469"/>
            <a:ext cx="1610440" cy="581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D2FC3E-E481-4265-8DBD-AAB83F7667E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3887" b="32112"/>
          <a:stretch/>
        </p:blipFill>
        <p:spPr>
          <a:xfrm>
            <a:off x="2801810" y="2308255"/>
            <a:ext cx="2258854" cy="498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084130-9CB1-4445-AFC0-4E8334587E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711" y="4244763"/>
            <a:ext cx="2213610" cy="1013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D99AC2-932D-4BD6-94C2-72F9FE56159B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168555" y="5294007"/>
            <a:ext cx="2286000" cy="41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9233C1-704F-4485-B615-F9642E6FC7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984" y="918638"/>
            <a:ext cx="1903095" cy="862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7A4573-C132-4402-9085-FA385FFA7F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662" y="3744899"/>
            <a:ext cx="2090738" cy="300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47557F-35B7-4EE7-BC4B-3C68C7CCF5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37707" y="2827486"/>
            <a:ext cx="1838801" cy="501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EF99DF-DF52-4011-A3A1-9B5F6F89AD7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0997" b="30002"/>
          <a:stretch/>
        </p:blipFill>
        <p:spPr>
          <a:xfrm>
            <a:off x="204148" y="3341478"/>
            <a:ext cx="1928813" cy="7522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F42884-8986-4D19-BFA7-DEBA4315F3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4290" y="1781603"/>
            <a:ext cx="2121694" cy="6496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E71A07-94AE-42C1-8F09-162DBE43DB4C}"/>
              </a:ext>
            </a:extLst>
          </p:cNvPr>
          <p:cNvPicPr>
            <a:picLocks/>
          </p:cNvPicPr>
          <p:nvPr/>
        </p:nvPicPr>
        <p:blipFill rotWithShape="1">
          <a:blip r:embed="rId19"/>
          <a:srcRect l="8071" t="17894" r="7233" b="23352"/>
          <a:stretch/>
        </p:blipFill>
        <p:spPr>
          <a:xfrm>
            <a:off x="4491487" y="1329518"/>
            <a:ext cx="1452113" cy="4230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57E3CA-87A1-4292-BFCB-F2DC246E99C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9437" y="5246277"/>
            <a:ext cx="2408802" cy="4675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EC3200-4C6B-4CE6-BED0-FD2DD97E65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50316" y="2764517"/>
            <a:ext cx="1619250" cy="1619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C8422-E582-4FCC-A1E9-F9B96F92C00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78464" y="4236874"/>
            <a:ext cx="1157288" cy="990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E77217-A00E-49DC-9001-33CEE48A2C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1976" y="1810327"/>
            <a:ext cx="1571625" cy="880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27D176-6910-421F-BCD0-EC4BEBFC438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4646" t="25301" b="22210"/>
          <a:stretch/>
        </p:blipFill>
        <p:spPr>
          <a:xfrm>
            <a:off x="8326324" y="5181600"/>
            <a:ext cx="2063991" cy="622448"/>
          </a:xfrm>
          <a:prstGeom prst="rect">
            <a:avLst/>
          </a:prstGeom>
        </p:spPr>
      </p:pic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18B1BE4F-8F4F-44A7-8ADD-6F6C960C8679}"/>
              </a:ext>
            </a:extLst>
          </p:cNvPr>
          <p:cNvSpPr/>
          <p:nvPr/>
        </p:nvSpPr>
        <p:spPr>
          <a:xfrm>
            <a:off x="561338" y="5742264"/>
            <a:ext cx="4071388" cy="698518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Univs &amp; RTOs (low TRL)</a:t>
            </a: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E18E25C5-F821-4BAE-8AD0-D6D33C419DCE}"/>
              </a:ext>
            </a:extLst>
          </p:cNvPr>
          <p:cNvSpPr/>
          <p:nvPr/>
        </p:nvSpPr>
        <p:spPr>
          <a:xfrm>
            <a:off x="3276600" y="728350"/>
            <a:ext cx="4071388" cy="698518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Materials / GaN epi</a:t>
            </a:r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59687BC4-DFC5-4AF1-9429-7164D21CEA58}"/>
              </a:ext>
            </a:extLst>
          </p:cNvPr>
          <p:cNvSpPr/>
          <p:nvPr/>
        </p:nvSpPr>
        <p:spPr>
          <a:xfrm>
            <a:off x="5029200" y="5715000"/>
            <a:ext cx="4071388" cy="698518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Design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Mfg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of GaN Chips</a:t>
            </a:r>
          </a:p>
        </p:txBody>
      </p:sp>
      <p:sp>
        <p:nvSpPr>
          <p:cNvPr id="28" name="Arrow: Left-Right 27">
            <a:extLst>
              <a:ext uri="{FF2B5EF4-FFF2-40B4-BE49-F238E27FC236}">
                <a16:creationId xmlns:a16="http://schemas.microsoft.com/office/drawing/2014/main" id="{5537CD9A-E924-4108-B14A-DC6B8D1D7A33}"/>
              </a:ext>
            </a:extLst>
          </p:cNvPr>
          <p:cNvSpPr/>
          <p:nvPr/>
        </p:nvSpPr>
        <p:spPr>
          <a:xfrm>
            <a:off x="7915900" y="728350"/>
            <a:ext cx="4071388" cy="698518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GaN Components &amp; Systems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E4C2DDA-A751-4091-8146-6C549E08F32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90800" y="1524000"/>
            <a:ext cx="1776413" cy="6429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0E23710-5AE9-4912-849A-BD37CBBB43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854036" y="4197346"/>
            <a:ext cx="1223963" cy="933450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2AFDA4F8-7783-4A30-AD2A-8DA9B13D1D21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25264" r="1470" b="24788"/>
          <a:stretch/>
        </p:blipFill>
        <p:spPr>
          <a:xfrm>
            <a:off x="9633442" y="4550221"/>
            <a:ext cx="2231890" cy="6442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A49B6A-6372-4B11-978F-95966685F61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50316" y="4356288"/>
            <a:ext cx="1650206" cy="838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A36195-B6BC-430D-B6D6-6686B7F22848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0149" t="4724" r="9530"/>
          <a:stretch/>
        </p:blipFill>
        <p:spPr>
          <a:xfrm>
            <a:off x="6553200" y="5130458"/>
            <a:ext cx="1465080" cy="59441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02B2011-E872-467C-ABEA-042919AFDC76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29422" b="30239"/>
          <a:stretch/>
        </p:blipFill>
        <p:spPr>
          <a:xfrm>
            <a:off x="7214235" y="3004234"/>
            <a:ext cx="2073592" cy="4357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5B85A0-87A8-48D3-8EFD-AFA4A70D667C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2034" t="14916" b="18038"/>
          <a:stretch/>
        </p:blipFill>
        <p:spPr>
          <a:xfrm>
            <a:off x="9751454" y="2633571"/>
            <a:ext cx="1966563" cy="8621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061D21-973A-4961-ABD9-784B1FBDB1A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51454" y="5628691"/>
            <a:ext cx="1777365" cy="9258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A9C2D61-4EC6-4052-8411-C516DF209C1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5533" y="2488685"/>
            <a:ext cx="11223709" cy="2944623"/>
          </a:xfrm>
          <a:prstGeom prst="rect">
            <a:avLst/>
          </a:prstGeom>
          <a:solidFill>
            <a:srgbClr val="9999FF">
              <a:alpha val="80000"/>
            </a:srgbClr>
          </a:solidFill>
        </p:spPr>
      </p:pic>
    </p:spTree>
    <p:extLst>
      <p:ext uri="{BB962C8B-B14F-4D97-AF65-F5344CB8AC3E}">
        <p14:creationId xmlns:p14="http://schemas.microsoft.com/office/powerpoint/2010/main" val="30610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FC87F-A904-42D1-88BF-DA5257483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3" y="462155"/>
            <a:ext cx="5978769" cy="698518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/>
              <a:t>BelGaN</a:t>
            </a:r>
            <a:r>
              <a:rPr lang="en-US" sz="2800" dirty="0"/>
              <a:t> launches </a:t>
            </a:r>
            <a:br>
              <a:rPr lang="en-US" sz="2800" dirty="0"/>
            </a:br>
            <a:r>
              <a:rPr lang="en-US" sz="2800" i="1" dirty="0">
                <a:solidFill>
                  <a:srgbClr val="00B050"/>
                </a:solidFill>
              </a:rPr>
              <a:t>GaN </a:t>
            </a:r>
            <a:r>
              <a:rPr lang="en-US" sz="2800" i="1" dirty="0" err="1">
                <a:solidFill>
                  <a:srgbClr val="00B050"/>
                </a:solidFill>
              </a:rPr>
              <a:t>Valley</a:t>
            </a:r>
            <a:r>
              <a:rPr lang="en-US" sz="2800" i="1" baseline="30000" dirty="0" err="1">
                <a:solidFill>
                  <a:srgbClr val="00B050"/>
                </a:solidFill>
              </a:rPr>
              <a:t>TM</a:t>
            </a:r>
            <a:r>
              <a:rPr lang="en-US" sz="2800" i="1" dirty="0">
                <a:solidFill>
                  <a:srgbClr val="00B050"/>
                </a:solidFill>
              </a:rPr>
              <a:t> Membership Program</a:t>
            </a:r>
            <a:br>
              <a:rPr lang="en-US" sz="2800" i="1" dirty="0">
                <a:solidFill>
                  <a:srgbClr val="00B050"/>
                </a:solidFill>
              </a:rPr>
            </a:br>
            <a:r>
              <a:rPr lang="en-US" sz="2800" i="1" dirty="0">
                <a:solidFill>
                  <a:srgbClr val="00B050"/>
                </a:solidFill>
              </a:rPr>
              <a:t> </a:t>
            </a:r>
            <a:br>
              <a:rPr lang="en-US" sz="2800" dirty="0"/>
            </a:br>
            <a:r>
              <a:rPr lang="en-US" sz="2800" dirty="0"/>
              <a:t>CS International - Brussels April 18-19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F99ED-984F-432D-913E-F46691BF4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832FA3-26F5-432C-AE91-C6E36A3E4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31" y="-1172"/>
            <a:ext cx="597876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325C28-8B05-4F4F-A90D-7E3096E6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20" y="1741714"/>
            <a:ext cx="5217713" cy="3474383"/>
          </a:xfrm>
          <a:prstGeom prst="rect">
            <a:avLst/>
          </a:prstGeom>
        </p:spPr>
      </p:pic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74CB8AE1-B078-4C58-A503-83AC0A7A1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" t="25098" r="35197" b="41386"/>
          <a:stretch/>
        </p:blipFill>
        <p:spPr>
          <a:xfrm>
            <a:off x="1121034" y="5231627"/>
            <a:ext cx="4259484" cy="1458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E5B17-DD4C-4CD7-8111-11786EE3BF3A}"/>
              </a:ext>
            </a:extLst>
          </p:cNvPr>
          <p:cNvSpPr txBox="1"/>
          <p:nvPr/>
        </p:nvSpPr>
        <p:spPr>
          <a:xfrm>
            <a:off x="6060832" y="4572000"/>
            <a:ext cx="5978768" cy="2062103"/>
          </a:xfrm>
          <a:prstGeom prst="rect">
            <a:avLst/>
          </a:prstGeom>
          <a:solidFill>
            <a:srgbClr val="9DC3E6">
              <a:alpha val="69804"/>
            </a:srgb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6000" b="1" i="1" baseline="30000" dirty="0"/>
          </a:p>
          <a:p>
            <a:pPr algn="ctr"/>
            <a:r>
              <a:rPr lang="en-US" sz="6000" b="1" i="1" baseline="30000" dirty="0"/>
              <a:t>Thank You</a:t>
            </a:r>
            <a:endParaRPr lang="en-US" sz="4800" baseline="30000" dirty="0"/>
          </a:p>
          <a:p>
            <a:pPr algn="ctr"/>
            <a:r>
              <a:rPr lang="en-US" sz="4800" baseline="30000" dirty="0"/>
              <a:t>!</a:t>
            </a:r>
            <a:r>
              <a:rPr lang="en-US" sz="4800" dirty="0"/>
              <a:t> </a:t>
            </a:r>
            <a:r>
              <a:rPr lang="en-US" sz="4800" i="1" baseline="30000" dirty="0"/>
              <a:t>Come and see us at our booth </a:t>
            </a:r>
            <a:r>
              <a:rPr lang="en-US" sz="4800" baseline="30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8307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240632" y="88276"/>
            <a:ext cx="11232173" cy="521970"/>
          </a:xfr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BelGaN</a:t>
            </a:r>
            <a:r>
              <a:rPr lang="en-US" altLang="zh-CN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Business Opportunity - GaN: TAM </a:t>
            </a:r>
            <a:r>
              <a:rPr lang="en-US" altLang="zh-CN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f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orecast by segment</a:t>
            </a:r>
          </a:p>
        </p:txBody>
      </p:sp>
      <p:pic>
        <p:nvPicPr>
          <p:cNvPr id="6" name="图片 26" descr="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0" y="631337"/>
            <a:ext cx="3493135" cy="161291"/>
          </a:xfrm>
          <a:prstGeom prst="rect">
            <a:avLst/>
          </a:prstGeom>
        </p:spPr>
      </p:pic>
      <p:sp>
        <p:nvSpPr>
          <p:cNvPr id="9" name="object 17"/>
          <p:cNvSpPr txBox="1">
            <a:spLocks noGrp="1"/>
          </p:cNvSpPr>
          <p:nvPr/>
        </p:nvSpPr>
        <p:spPr>
          <a:xfrm>
            <a:off x="11325860" y="6577012"/>
            <a:ext cx="565150" cy="16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>
              <a:defRPr sz="1050" b="0" i="0">
                <a:solidFill>
                  <a:srgbClr val="171717"/>
                </a:solidFill>
                <a:latin typeface="Franklin Gothic Book" panose="020B0503020102020204"/>
                <a:ea typeface="+mn-ea"/>
                <a:cs typeface="Franklin Gothic Book" panose="020B050302010202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041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ranklin Gothic Book" panose="020B0503020102020204"/>
              </a:rPr>
              <a:pPr marL="10414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Franklin Gothic Book" panose="020B0503020102020204"/>
              <a:ea typeface="+mn-ea"/>
              <a:cs typeface="Franklin Gothic Book" panose="020B05030201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F18EC-2797-45D4-BA53-EDAD0C99A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208126"/>
            <a:ext cx="10962550" cy="55975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792628"/>
            <a:ext cx="11111141" cy="856260"/>
          </a:xfrm>
          <a:prstGeom prst="rect">
            <a:avLst/>
          </a:prstGeom>
          <a:solidFill>
            <a:srgbClr val="2C5885"/>
          </a:solidFill>
        </p:spPr>
        <p:txBody>
          <a:bodyPr vert="horz" wrap="square" lIns="0" tIns="0" rIns="0" bIns="0" rtlCol="0">
            <a:spAutoFit/>
          </a:bodyPr>
          <a:lstStyle>
            <a:lvl1pPr marL="1005840" indent="-914400">
              <a:lnSpc>
                <a:spcPts val="3455"/>
              </a:lnSpc>
              <a:buFont typeface="Wingdings" panose="05000000000000000000" pitchFamily="2" charset="2"/>
              <a:buChar char="Ø"/>
              <a:tabLst>
                <a:tab pos="1006475" algn="l"/>
              </a:tabLst>
              <a:defRPr sz="3200" spc="-5">
                <a:solidFill>
                  <a:srgbClr val="FFFFFF"/>
                </a:solidFill>
                <a:latin typeface="Franklin Gothic Medium" panose="020B0603020102020204"/>
                <a:cs typeface="Franklin Gothic Medium" panose="020B0603020102020204"/>
              </a:defRPr>
            </a:lvl1pPr>
          </a:lstStyle>
          <a:p>
            <a:pPr marL="365760" marR="0" lvl="0" indent="-365760" algn="l" defTabSz="914400" rtl="0" eaLnBrk="1" fontAlgn="auto" latinLnBrk="0" hangingPunct="1">
              <a:lnSpc>
                <a:spcPts val="34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006475" algn="l"/>
              </a:tabLst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</a:rPr>
              <a:t>Power GaN market to accelerate from $250M/</a:t>
            </a:r>
            <a:r>
              <a:rPr kumimoji="0" lang="en-US" sz="24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</a:rPr>
              <a:t>yr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</a:rPr>
              <a:t> now  to over $2B/</a:t>
            </a:r>
            <a:r>
              <a:rPr kumimoji="0" lang="en-US" sz="24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</a:rPr>
              <a:t>yr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</a:rPr>
              <a:t> by 2027</a:t>
            </a:r>
          </a:p>
          <a:p>
            <a:pPr marL="365760" marR="0" lvl="0" indent="-365760" algn="l" defTabSz="914400" rtl="0" eaLnBrk="1" fontAlgn="auto" latinLnBrk="0" hangingPunct="1">
              <a:lnSpc>
                <a:spcPts val="34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006475" algn="l"/>
              </a:tabLst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</a:rPr>
              <a:t>Multi-market Business: Power adaptors, Datacom, Industrial and Automotive, etc.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9408E394-36C2-4538-89F5-5750BD8133E9}"/>
              </a:ext>
            </a:extLst>
          </p:cNvPr>
          <p:cNvSpPr>
            <a:spLocks noChangeAspect="1"/>
          </p:cNvSpPr>
          <p:nvPr/>
        </p:nvSpPr>
        <p:spPr>
          <a:xfrm>
            <a:off x="2286000" y="2142859"/>
            <a:ext cx="5193564" cy="25722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25565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FFE4-1B55-471C-B552-C3764AD2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 </a:t>
            </a:r>
            <a:r>
              <a:rPr lang="en-US" dirty="0" err="1"/>
              <a:t>Valley</a:t>
            </a:r>
            <a:r>
              <a:rPr lang="en-US" baseline="30000" dirty="0" err="1"/>
              <a:t>TM</a:t>
            </a:r>
            <a:r>
              <a:rPr lang="en-US" dirty="0"/>
              <a:t> Membership Program</a:t>
            </a:r>
            <a:endParaRPr lang="en-US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E9E53-0371-446D-AD36-E60E23D82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105"/>
            <a:ext cx="12192000" cy="525809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600" b="1" u="sng" dirty="0"/>
              <a:t>VISION:</a:t>
            </a:r>
            <a:r>
              <a:rPr lang="en-US" sz="1600" b="1" dirty="0"/>
              <a:t>  </a:t>
            </a:r>
            <a:r>
              <a:rPr lang="en-US" sz="1600" b="1" u="sng" dirty="0">
                <a:solidFill>
                  <a:srgbClr val="0070C0"/>
                </a:solidFill>
              </a:rPr>
              <a:t>ACCELERATE and SCALE-UP </a:t>
            </a:r>
            <a:r>
              <a:rPr lang="en-US" sz="1600" b="1" dirty="0">
                <a:solidFill>
                  <a:srgbClr val="0070C0"/>
                </a:solidFill>
              </a:rPr>
              <a:t>of a GaN-based Industry through </a:t>
            </a:r>
            <a:r>
              <a:rPr lang="en-US" sz="1600" b="1" i="1" u="sng" dirty="0">
                <a:solidFill>
                  <a:srgbClr val="0070C0"/>
                </a:solidFill>
              </a:rPr>
              <a:t>COLLABORATION</a:t>
            </a:r>
            <a:r>
              <a:rPr lang="en-US" sz="1600" b="1" dirty="0">
                <a:solidFill>
                  <a:srgbClr val="0070C0"/>
                </a:solidFill>
              </a:rPr>
              <a:t> along the value chain.</a:t>
            </a:r>
          </a:p>
          <a:p>
            <a:r>
              <a:rPr lang="en-US" sz="1600" dirty="0"/>
              <a:t>	</a:t>
            </a:r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US" sz="1600" dirty="0"/>
              <a:t>Informal, for free, organically growing, ecosystem (no legal structure, only NDA)   (</a:t>
            </a:r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US" sz="1600" dirty="0" err="1"/>
              <a:t>cfr</a:t>
            </a:r>
            <a:r>
              <a:rPr lang="en-US" sz="1600" dirty="0"/>
              <a:t>. Si Valley)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600" b="1" u="sng" dirty="0"/>
              <a:t>ELIGIBLE MEMBERS:</a:t>
            </a:r>
            <a:endParaRPr lang="en-US" sz="1600" b="1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1600" b="1" u="sng" dirty="0">
                <a:solidFill>
                  <a:srgbClr val="0070C0"/>
                </a:solidFill>
              </a:rPr>
              <a:t>Research &amp; Industrial </a:t>
            </a:r>
            <a:r>
              <a:rPr lang="en-US" sz="1600" dirty="0"/>
              <a:t>organizations in </a:t>
            </a:r>
            <a:r>
              <a:rPr lang="en-US" sz="1600" b="1" u="sng" dirty="0">
                <a:solidFill>
                  <a:srgbClr val="0070C0"/>
                </a:solidFill>
              </a:rPr>
              <a:t>Europe</a:t>
            </a:r>
            <a:r>
              <a:rPr lang="en-US" sz="1600" dirty="0"/>
              <a:t> having a core activity or strategic interest in </a:t>
            </a:r>
            <a:r>
              <a:rPr lang="en-US" sz="1600" b="1" u="sng" dirty="0">
                <a:solidFill>
                  <a:srgbClr val="0070C0"/>
                </a:solidFill>
              </a:rPr>
              <a:t>GaN-semiconductors,</a:t>
            </a:r>
          </a:p>
          <a:p>
            <a:pPr lvl="1"/>
            <a:r>
              <a:rPr lang="en-US" sz="1600" b="1" dirty="0">
                <a:solidFill>
                  <a:srgbClr val="0070C0"/>
                </a:solidFill>
              </a:rPr>
              <a:t>	</a:t>
            </a:r>
            <a:r>
              <a:rPr lang="en-US" sz="1600" b="1" u="sng" dirty="0">
                <a:solidFill>
                  <a:srgbClr val="0070C0"/>
                </a:solidFill>
              </a:rPr>
              <a:t>along the Value Chain </a:t>
            </a:r>
            <a:r>
              <a:rPr lang="en-US" sz="1600" dirty="0"/>
              <a:t>from material research to electronic systems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Engagement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/>
              <a:t>Membership (and logo) announced/used for promotional purposes (GaN </a:t>
            </a:r>
            <a:r>
              <a:rPr lang="en-US" sz="1600" dirty="0" err="1"/>
              <a:t>Valley</a:t>
            </a:r>
            <a:r>
              <a:rPr lang="en-US" sz="1600" baseline="30000" dirty="0" err="1"/>
              <a:t>TM</a:t>
            </a:r>
            <a:r>
              <a:rPr lang="en-US" sz="1600" dirty="0"/>
              <a:t> map, website, etc.)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/>
              <a:t>Willingness to collaborate with other members, e.g. in consortia programs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/>
              <a:t>Willingness to attend and contribute to GaN </a:t>
            </a:r>
            <a:r>
              <a:rPr lang="en-US" sz="1600" dirty="0" err="1"/>
              <a:t>Valley</a:t>
            </a:r>
            <a:r>
              <a:rPr lang="en-US" sz="1600" baseline="30000" dirty="0" err="1"/>
              <a:t>TM</a:t>
            </a:r>
            <a:r>
              <a:rPr lang="en-US" sz="1600" dirty="0"/>
              <a:t> initiatives (e.g., virtual or physical workshops)</a:t>
            </a:r>
          </a:p>
          <a:p>
            <a:pPr lvl="1"/>
            <a:endParaRPr lang="en-US" sz="1600" b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600" b="1" u="sng" dirty="0"/>
              <a:t>MEMBERSHIP PROGRAM – </a:t>
            </a:r>
            <a:r>
              <a:rPr lang="en-US" sz="1600" b="1" u="sng" dirty="0" err="1"/>
              <a:t>objectives@start</a:t>
            </a:r>
            <a:r>
              <a:rPr lang="en-US" sz="1600" b="1" u="sng" dirty="0"/>
              <a:t>: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70C0"/>
                </a:solidFill>
              </a:rPr>
              <a:t>Regular ‘Workshops’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(physical or virtual): technical/business presentations and </a:t>
            </a:r>
            <a:r>
              <a:rPr lang="en-US" sz="1600" b="1" dirty="0">
                <a:solidFill>
                  <a:srgbClr val="0070C0"/>
                </a:solidFill>
              </a:rPr>
              <a:t>networking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70C0"/>
                </a:solidFill>
              </a:rPr>
              <a:t>Training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GaN engineers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BelGaN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GaN Academy’ and member contributions</a:t>
            </a:r>
            <a:endParaRPr lang="en-US" sz="16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</a:rPr>
              <a:t>onsortia Programs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the frame of European initiatives (ESA, KDT,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ChipsAct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….)</a:t>
            </a:r>
            <a:endParaRPr lang="en-US" sz="16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Industry Association </a:t>
            </a:r>
            <a:r>
              <a:rPr lang="en-US" sz="1600" dirty="0"/>
              <a:t>promoting GaN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GaN </a:t>
            </a:r>
            <a:r>
              <a:rPr lang="en-US" sz="1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Valley</a:t>
            </a:r>
            <a:r>
              <a:rPr lang="en-US" sz="1600" b="1" baseline="30000" dirty="0" err="1">
                <a:solidFill>
                  <a:srgbClr val="0070C0"/>
                </a:solidFill>
                <a:latin typeface="Calibri" panose="020F0502020204030204" pitchFamily="34" charset="0"/>
              </a:rPr>
              <a:t>TM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 website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broadcasting information of all members, technologies/products,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etc.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5A8A7-4448-48C9-A5AD-E2D48CF62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3B473-0271-47CF-900A-D77E281FB59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04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599B9-63FA-46F1-A7C7-101D435A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33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9A6A6-5C37-4554-875F-DFFEFD9E8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060" y="1241441"/>
            <a:ext cx="11192107" cy="435154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/>
              <a:t>Setting the stage </a:t>
            </a:r>
            <a:r>
              <a:rPr lang="en-US" i="1" dirty="0"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rgbClr val="0070C0"/>
                </a:solidFill>
              </a:rPr>
              <a:t>GaN bringing a paradigm shift in power electronics</a:t>
            </a:r>
            <a:endParaRPr lang="en-US" b="1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b="1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 err="1"/>
              <a:t>BelGaN</a:t>
            </a:r>
            <a:r>
              <a:rPr lang="en-US" b="1" i="1" dirty="0"/>
              <a:t> intro </a:t>
            </a:r>
            <a:r>
              <a:rPr lang="en-US" i="1" dirty="0"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A new Open Foundry for WBG semiconductors in Europe</a:t>
            </a:r>
            <a:br>
              <a:rPr lang="en-US" i="1" dirty="0"/>
            </a:br>
            <a:endParaRPr lang="en-US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 err="1"/>
              <a:t>BelGaN</a:t>
            </a:r>
            <a:r>
              <a:rPr lang="en-US" b="1" i="1" dirty="0"/>
              <a:t> Innovation Factory </a:t>
            </a:r>
            <a:r>
              <a:rPr lang="en-US" b="1" i="1" dirty="0"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Bring leading WBG innovation to market</a:t>
            </a:r>
            <a:endParaRPr lang="en-US" b="1" i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>
                <a:sym typeface="Wingdings" panose="05000000000000000000" pitchFamily="2" charset="2"/>
              </a:rPr>
              <a:t>GaN-</a:t>
            </a:r>
            <a:r>
              <a:rPr lang="en-US" b="1" i="1" dirty="0" err="1">
                <a:sym typeface="Wingdings" panose="05000000000000000000" pitchFamily="2" charset="2"/>
              </a:rPr>
              <a:t>Valley</a:t>
            </a:r>
            <a:r>
              <a:rPr lang="en-US" b="1" i="1" baseline="30000" dirty="0" err="1">
                <a:sym typeface="Wingdings" panose="05000000000000000000" pitchFamily="2" charset="2"/>
              </a:rPr>
              <a:t>TM</a:t>
            </a:r>
            <a:r>
              <a:rPr lang="en-US" i="1" dirty="0">
                <a:sym typeface="Wingdings" panose="05000000000000000000" pitchFamily="2" charset="2"/>
              </a:rPr>
              <a:t>  </a:t>
            </a:r>
            <a:r>
              <a:rPr lang="en-US" b="1" i="1" dirty="0" err="1">
                <a:solidFill>
                  <a:srgbClr val="0070C0"/>
                </a:solidFill>
                <a:sym typeface="Wingdings" panose="05000000000000000000" pitchFamily="2" charset="2"/>
              </a:rPr>
              <a:t>BelGaN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 launches GaN-</a:t>
            </a:r>
            <a:r>
              <a:rPr lang="en-US" b="1" i="1" dirty="0" err="1">
                <a:solidFill>
                  <a:srgbClr val="0070C0"/>
                </a:solidFill>
                <a:sym typeface="Wingdings" panose="05000000000000000000" pitchFamily="2" charset="2"/>
              </a:rPr>
              <a:t>Valley</a:t>
            </a:r>
            <a:r>
              <a:rPr lang="en-US" b="1" i="1" baseline="30000" dirty="0" err="1">
                <a:solidFill>
                  <a:srgbClr val="0070C0"/>
                </a:solidFill>
                <a:sym typeface="Wingdings" panose="05000000000000000000" pitchFamily="2" charset="2"/>
              </a:rPr>
              <a:t>TM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 membership program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</a:br>
            <a:endParaRPr lang="en-US" i="1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F30DA-CE34-410F-9628-28B0F4791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08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23051AB-28B3-403D-836B-5AFC58AF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601" y="2971800"/>
            <a:ext cx="4355117" cy="32765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25C89B-260E-4D7C-AE84-111ABBFBBB7A}"/>
              </a:ext>
            </a:extLst>
          </p:cNvPr>
          <p:cNvSpPr/>
          <p:nvPr/>
        </p:nvSpPr>
        <p:spPr>
          <a:xfrm>
            <a:off x="0" y="0"/>
            <a:ext cx="435511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CA1A3C-9069-4734-851D-739012995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3B473-0271-47CF-900A-D77E281FB59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C1FAB-7500-439D-A556-5BBEAC34B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6400800"/>
            <a:ext cx="781050" cy="4000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88549D-AF3E-4683-85E0-DF385AD7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2" t="187" r="1451" b="2666"/>
          <a:stretch/>
        </p:blipFill>
        <p:spPr>
          <a:xfrm>
            <a:off x="4398097" y="-55861"/>
            <a:ext cx="4054191" cy="30276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234A9D-9DEA-4254-A35A-CD2FF8840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309" y="0"/>
            <a:ext cx="3935091" cy="295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7027066-489B-4CBB-822C-2EF4F20C9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871"/>
          <a:stretch/>
        </p:blipFill>
        <p:spPr>
          <a:xfrm>
            <a:off x="8534400" y="2895600"/>
            <a:ext cx="3764745" cy="3352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FDDFC-A8F7-49BE-8607-F3D732806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911"/>
            <a:ext cx="4376607" cy="12495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1BB4D3-21FB-4FD1-A3D3-7B24D2294C99}"/>
              </a:ext>
            </a:extLst>
          </p:cNvPr>
          <p:cNvGrpSpPr/>
          <p:nvPr/>
        </p:nvGrpSpPr>
        <p:grpSpPr>
          <a:xfrm>
            <a:off x="685800" y="3828030"/>
            <a:ext cx="2726338" cy="2496570"/>
            <a:chOff x="762000" y="3581400"/>
            <a:chExt cx="2726338" cy="2496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CD6B5C-E951-4350-8A6F-AF7F6A97C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166" t="12839" r="21001"/>
            <a:stretch/>
          </p:blipFill>
          <p:spPr>
            <a:xfrm>
              <a:off x="2312561" y="4911896"/>
              <a:ext cx="1166079" cy="11660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FC0FF00-1383-4F51-8701-3B816A8E7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930" r="8373" b="4"/>
            <a:stretch/>
          </p:blipFill>
          <p:spPr>
            <a:xfrm>
              <a:off x="762000" y="3581400"/>
              <a:ext cx="1363034" cy="11854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3B942C-D34F-40CE-AE69-D9C7FF6BA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0210" r="13789" b="-3"/>
            <a:stretch/>
          </p:blipFill>
          <p:spPr>
            <a:xfrm>
              <a:off x="839013" y="4868948"/>
              <a:ext cx="1209008" cy="120902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EA1F58-790E-4FA2-886B-736101510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375" r="16080" b="1"/>
            <a:stretch/>
          </p:blipFill>
          <p:spPr>
            <a:xfrm>
              <a:off x="2302862" y="3657600"/>
              <a:ext cx="1185476" cy="118547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1540DD2-D099-4276-93F3-AF9E80011E7C}"/>
              </a:ext>
            </a:extLst>
          </p:cNvPr>
          <p:cNvSpPr txBox="1">
            <a:spLocks/>
          </p:cNvSpPr>
          <p:nvPr/>
        </p:nvSpPr>
        <p:spPr>
          <a:xfrm>
            <a:off x="-21397" y="853184"/>
            <a:ext cx="4745797" cy="29568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	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Megatrends</a:t>
            </a:r>
            <a:b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</a:br>
            <a:endParaRPr lang="en-US" sz="3600" b="1" i="1" u="sng" dirty="0">
              <a:solidFill>
                <a:srgbClr val="FFFF00"/>
              </a:solidFill>
              <a:latin typeface="Franklin Gothic Medium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  <a:p>
            <a:pPr marL="457200" marR="0" lvl="0" indent="-27432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 Climate and Energy Crisis</a:t>
            </a:r>
          </a:p>
          <a:p>
            <a:pPr marL="914400" lvl="1" indent="-27432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Energy </a:t>
            </a:r>
            <a:r>
              <a:rPr lang="en-US" sz="1900" dirty="0">
                <a:solidFill>
                  <a:schemeClr val="bg1"/>
                </a:solidFill>
                <a:latin typeface="Franklin Gothic Medium"/>
                <a:ea typeface="+mj-ea"/>
                <a:cs typeface="+mj-cs"/>
              </a:rPr>
              <a:t>C</a:t>
            </a:r>
            <a:r>
              <a:rPr kumimoji="0" lang="en-US" sz="19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onsumption</a:t>
            </a: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 exploding</a:t>
            </a:r>
          </a:p>
          <a:p>
            <a:pPr marL="914400" lvl="1" indent="-27432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Carbon Emission </a:t>
            </a: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  <a:sym typeface="Wingdings" panose="05000000000000000000" pitchFamily="2" charset="2"/>
              </a:rPr>
              <a:t> global warming</a:t>
            </a:r>
          </a:p>
          <a:p>
            <a:pPr marL="914400" lvl="1" indent="-27432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900" dirty="0">
                <a:solidFill>
                  <a:schemeClr val="bg1"/>
                </a:solidFill>
                <a:latin typeface="Franklin Gothic Medium"/>
                <a:ea typeface="+mj-ea"/>
                <a:cs typeface="+mj-cs"/>
                <a:sym typeface="Wingdings" panose="05000000000000000000" pitchFamily="2" charset="2"/>
              </a:rPr>
              <a:t>Energy Price exploding</a:t>
            </a:r>
            <a:br>
              <a:rPr lang="en-US" sz="1900" b="1" dirty="0">
                <a:solidFill>
                  <a:srgbClr val="FFFF00"/>
                </a:solidFill>
                <a:latin typeface="Franklin Gothic Medium"/>
                <a:ea typeface="+mj-ea"/>
                <a:cs typeface="+mj-cs"/>
                <a:sym typeface="Wingdings" panose="05000000000000000000" pitchFamily="2" charset="2"/>
              </a:rPr>
            </a:b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  <a:p>
            <a:pPr marL="457200" marR="0" lvl="0" indent="-27432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FFFF00"/>
                </a:solidFill>
                <a:latin typeface="Franklin Gothic Medium"/>
              </a:rPr>
              <a:t> Roadmap to carbon neutrality</a:t>
            </a:r>
            <a:br>
              <a:rPr lang="en-US" sz="2400" b="1" dirty="0">
                <a:solidFill>
                  <a:srgbClr val="FFFF00"/>
                </a:solidFill>
                <a:latin typeface="Franklin Gothic Medium"/>
              </a:rPr>
            </a:br>
            <a:endParaRPr lang="en-US" sz="2400" b="1" dirty="0">
              <a:solidFill>
                <a:srgbClr val="FFFF00"/>
              </a:solidFill>
              <a:latin typeface="Franklin Gothic Medium"/>
            </a:endParaRPr>
          </a:p>
          <a:p>
            <a:pPr marL="457200" marR="0" lvl="0" indent="-27432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FFFF00"/>
                </a:solidFill>
                <a:latin typeface="Franklin Gothic Medium"/>
              </a:rPr>
              <a:t> Electrification of </a:t>
            </a:r>
          </a:p>
          <a:p>
            <a:pPr marL="182880"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FFFF00"/>
                </a:solidFill>
                <a:latin typeface="Franklin Gothic Medium"/>
              </a:rPr>
              <a:t>		energy infrastructure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7289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25C89B-260E-4D7C-AE84-111ABBFBBB7A}"/>
              </a:ext>
            </a:extLst>
          </p:cNvPr>
          <p:cNvSpPr/>
          <p:nvPr/>
        </p:nvSpPr>
        <p:spPr>
          <a:xfrm>
            <a:off x="0" y="0"/>
            <a:ext cx="63246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CA1A3C-9069-4734-851D-739012995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3B473-0271-47CF-900A-D77E281FB59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C1FAB-7500-439D-A556-5BBEAC34B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400800"/>
            <a:ext cx="781050" cy="400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A266AFB-C7EE-43F6-B828-716AFE503264}"/>
              </a:ext>
            </a:extLst>
          </p:cNvPr>
          <p:cNvSpPr txBox="1">
            <a:spLocks/>
          </p:cNvSpPr>
          <p:nvPr/>
        </p:nvSpPr>
        <p:spPr>
          <a:xfrm>
            <a:off x="533400" y="-152400"/>
            <a:ext cx="4827936" cy="1343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Energy processing is extremely inefficient</a:t>
            </a:r>
            <a:endParaRPr kumimoji="0" lang="en-US" sz="41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A2890-1E00-432A-B1ED-137DDCADC86A}"/>
              </a:ext>
            </a:extLst>
          </p:cNvPr>
          <p:cNvSpPr txBox="1"/>
          <p:nvPr/>
        </p:nvSpPr>
        <p:spPr>
          <a:xfrm>
            <a:off x="-76200" y="1164522"/>
            <a:ext cx="5715000" cy="34074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Franklin Gothic Book"/>
                <a:ea typeface="+mn-ea"/>
                <a:cs typeface="+mn-cs"/>
              </a:rPr>
              <a:t>Energy Loss (heat)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during energy processing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: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57150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Loss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Franklin Gothic Book"/>
                <a:ea typeface="+mn-ea"/>
                <a:cs typeface="+mn-cs"/>
              </a:rPr>
              <a:t>at Power Plant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: (Electricity Generation)</a:t>
            </a: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&amp; gas turbines: ~ 60%</a:t>
            </a: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olar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PV: ~ 85%</a:t>
            </a: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Wind turbines: ~ 65%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57150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Loss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Franklin Gothic Book"/>
                <a:ea typeface="+mn-ea"/>
                <a:cs typeface="+mn-cs"/>
              </a:rPr>
              <a:t>at Power Grid</a:t>
            </a: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Transmission &amp; Distribution: ~5-10%</a:t>
            </a:r>
          </a:p>
          <a:p>
            <a:pPr marL="5143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US Power Grid (peak load unbalance etc.): ~ 60%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57150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Loss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Franklin Gothic Book"/>
                <a:ea typeface="+mn-ea"/>
                <a:cs typeface="+mn-cs"/>
              </a:rPr>
              <a:t>at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Franklin Gothic Book"/>
                <a:ea typeface="+mn-ea"/>
                <a:cs typeface="+mn-cs"/>
              </a:rPr>
              <a:t>comsumer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Franklin Gothic Book"/>
                <a:ea typeface="+mn-ea"/>
                <a:cs typeface="+mn-cs"/>
              </a:rPr>
              <a:t> premises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:</a:t>
            </a:r>
          </a:p>
          <a:p>
            <a:pPr marL="6286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pumps &amp; fans: ~ 40%</a:t>
            </a:r>
          </a:p>
          <a:p>
            <a:pPr marL="6286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eMotors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: ~ 5-30%</a:t>
            </a:r>
          </a:p>
          <a:p>
            <a:pPr marL="6286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incandescent light bulb : ~ 90%</a:t>
            </a:r>
          </a:p>
          <a:p>
            <a:pPr marL="1143000" marR="0" lvl="2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LED light bulb: ~ 10%</a:t>
            </a:r>
          </a:p>
          <a:p>
            <a:pPr marL="6286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2116F3C-4210-4841-B5BB-0AC3B1565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03"/>
          <a:stretch/>
        </p:blipFill>
        <p:spPr>
          <a:xfrm rot="16200000">
            <a:off x="8830613" y="-524813"/>
            <a:ext cx="1922176" cy="2971802"/>
          </a:xfrm>
          <a:prstGeom prst="rect">
            <a:avLst/>
          </a:prstGeom>
        </p:spPr>
      </p:pic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EAF44EE-58A3-4946-B9CC-88ED8D4A8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368" y="4406068"/>
            <a:ext cx="4074232" cy="2451932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394C180-99C3-4980-9112-6331530B3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459" y="4392536"/>
            <a:ext cx="4424541" cy="24519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65D74-E410-4A29-9A79-55F003389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394" y="1815268"/>
            <a:ext cx="6377354" cy="25908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87987F-0B50-4499-953A-5D7EB8043F25}"/>
              </a:ext>
            </a:extLst>
          </p:cNvPr>
          <p:cNvCxnSpPr/>
          <p:nvPr/>
        </p:nvCxnSpPr>
        <p:spPr>
          <a:xfrm flipV="1">
            <a:off x="8077200" y="1660837"/>
            <a:ext cx="685800" cy="86297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90902F7-6151-41E7-815E-2CD27FF3921D}"/>
              </a:ext>
            </a:extLst>
          </p:cNvPr>
          <p:cNvSpPr txBox="1"/>
          <p:nvPr/>
        </p:nvSpPr>
        <p:spPr>
          <a:xfrm>
            <a:off x="8425240" y="5934670"/>
            <a:ext cx="330956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Car end-to-end energy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Combustion engine: 18-25%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Electric: 85-90%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252CA-96F8-412C-BD94-C60D8BDEEE08}"/>
              </a:ext>
            </a:extLst>
          </p:cNvPr>
          <p:cNvSpPr txBox="1"/>
          <p:nvPr/>
        </p:nvSpPr>
        <p:spPr>
          <a:xfrm rot="-720000">
            <a:off x="2736140" y="1723894"/>
            <a:ext cx="7635295" cy="3785652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Need new technology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rgbClr val="0070C0"/>
                </a:solidFill>
                <a:latin typeface="Franklin Gothic Book"/>
                <a:sym typeface="Wingdings" panose="05000000000000000000" pitchFamily="2" charset="2"/>
              </a:rPr>
              <a:t>process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 electrical 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with 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much higher efficiency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 WBG/GaN is the answer !</a:t>
            </a:r>
          </a:p>
        </p:txBody>
      </p:sp>
    </p:spTree>
    <p:extLst>
      <p:ext uri="{BB962C8B-B14F-4D97-AF65-F5344CB8AC3E}">
        <p14:creationId xmlns:p14="http://schemas.microsoft.com/office/powerpoint/2010/main" val="16835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B98716-CBD5-41E4-AC9F-D0381C097DE3}"/>
              </a:ext>
            </a:extLst>
          </p:cNvPr>
          <p:cNvSpPr/>
          <p:nvPr/>
        </p:nvSpPr>
        <p:spPr>
          <a:xfrm>
            <a:off x="7899378" y="-149872"/>
            <a:ext cx="4410063" cy="7084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60" y="120492"/>
            <a:ext cx="9878270" cy="698518"/>
          </a:xfrm>
        </p:spPr>
        <p:txBody>
          <a:bodyPr>
            <a:normAutofit fontScale="90000"/>
          </a:bodyPr>
          <a:lstStyle/>
          <a:p>
            <a:r>
              <a:rPr lang="en-US" dirty="0"/>
              <a:t>Why GaN? </a:t>
            </a:r>
            <a:br>
              <a:rPr lang="en-US" dirty="0"/>
            </a:br>
            <a:r>
              <a:rPr lang="en-US" dirty="0"/>
              <a:t>Electrical Energy Efficiency and Carbon Footprint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74978" y="6356350"/>
            <a:ext cx="6632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3B473-0271-47CF-900A-D77E281FB59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2D63DEC-1333-4813-8328-7D21DD27A378}"/>
              </a:ext>
            </a:extLst>
          </p:cNvPr>
          <p:cNvGrpSpPr/>
          <p:nvPr/>
        </p:nvGrpSpPr>
        <p:grpSpPr>
          <a:xfrm>
            <a:off x="8001000" y="173507"/>
            <a:ext cx="4495800" cy="6503891"/>
            <a:chOff x="7308734" y="300119"/>
            <a:chExt cx="4495800" cy="6503891"/>
          </a:xfrm>
        </p:grpSpPr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DF78F797-6C54-4067-80BF-3FE30EBAF6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4569" y="566101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" descr="130px-090321_Transformatorhuisje_Esserhaag_Groningen_NL.jpg">
              <a:extLst>
                <a:ext uri="{FF2B5EF4-FFF2-40B4-BE49-F238E27FC236}">
                  <a16:creationId xmlns:a16="http://schemas.microsoft.com/office/drawing/2014/main" id="{54FA7CA2-DC19-42E7-9478-60F3B7C13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735" y="3317536"/>
              <a:ext cx="1909763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 descr="trafo-mooi-gal.jpg">
              <a:extLst>
                <a:ext uri="{FF2B5EF4-FFF2-40B4-BE49-F238E27FC236}">
                  <a16:creationId xmlns:a16="http://schemas.microsoft.com/office/drawing/2014/main" id="{9351F443-FB0E-4168-B34A-D117797F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734" y="4564253"/>
              <a:ext cx="1905000" cy="861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Down Arrow 4">
              <a:extLst>
                <a:ext uri="{FF2B5EF4-FFF2-40B4-BE49-F238E27FC236}">
                  <a16:creationId xmlns:a16="http://schemas.microsoft.com/office/drawing/2014/main" id="{32C44247-BC25-4C23-9C47-B7ACEA5F6060}"/>
                </a:ext>
              </a:extLst>
            </p:cNvPr>
            <p:cNvSpPr/>
            <p:nvPr/>
          </p:nvSpPr>
          <p:spPr bwMode="auto">
            <a:xfrm>
              <a:off x="8084153" y="4231937"/>
              <a:ext cx="401652" cy="444381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dobe 명조 Std Acro M" charset="0"/>
                <a:cs typeface="Adobe 명조 Std Acro M" charset="0"/>
              </a:endParaRPr>
            </a:p>
          </p:txBody>
        </p:sp>
        <p:pic>
          <p:nvPicPr>
            <p:cNvPr id="70" name="Picture 69" descr="hoogspanningskabels.bmp">
              <a:extLst>
                <a:ext uri="{FF2B5EF4-FFF2-40B4-BE49-F238E27FC236}">
                  <a16:creationId xmlns:a16="http://schemas.microsoft.com/office/drawing/2014/main" id="{E9DAB78C-CD59-4B15-8FE9-5B03F316F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734" y="1793537"/>
              <a:ext cx="1905000" cy="12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Down Arrow 6">
              <a:extLst>
                <a:ext uri="{FF2B5EF4-FFF2-40B4-BE49-F238E27FC236}">
                  <a16:creationId xmlns:a16="http://schemas.microsoft.com/office/drawing/2014/main" id="{59760440-318A-4D22-B5F5-927A77A758EC}"/>
                </a:ext>
              </a:extLst>
            </p:cNvPr>
            <p:cNvSpPr/>
            <p:nvPr/>
          </p:nvSpPr>
          <p:spPr bwMode="auto">
            <a:xfrm>
              <a:off x="8084153" y="2942946"/>
              <a:ext cx="401652" cy="444381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dobe 명조 Std Acro M" charset="0"/>
                <a:cs typeface="Adobe 명조 Std Acro M" charset="0"/>
              </a:endParaRPr>
            </a:p>
          </p:txBody>
        </p:sp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156D7A83-831F-4347-A097-13CC7C2B1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403" y="300119"/>
              <a:ext cx="1876425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TextBox 8">
              <a:extLst>
                <a:ext uri="{FF2B5EF4-FFF2-40B4-BE49-F238E27FC236}">
                  <a16:creationId xmlns:a16="http://schemas.microsoft.com/office/drawing/2014/main" id="{BDB63442-6E1C-4EF2-8FCD-E22411CE7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3734" y="1803012"/>
              <a:ext cx="2590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High voltage grid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150—380 kV</a:t>
              </a:r>
            </a:p>
          </p:txBody>
        </p:sp>
        <p:sp>
          <p:nvSpPr>
            <p:cNvPr id="93" name="TextBox 9">
              <a:extLst>
                <a:ext uri="{FF2B5EF4-FFF2-40B4-BE49-F238E27FC236}">
                  <a16:creationId xmlns:a16="http://schemas.microsoft.com/office/drawing/2014/main" id="{AFD1BBDC-C7B1-40D7-88C4-2ED0CED536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3734" y="3327012"/>
              <a:ext cx="2590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Medium grid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50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kV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  <a:sym typeface="Wingdings" pitchFamily="2" charset="2"/>
                </a:rPr>
                <a:t>few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  <a:sym typeface="Wingdings" pitchFamily="2" charset="2"/>
                </a:rPr>
                <a:t> kV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10">
              <a:extLst>
                <a:ext uri="{FF2B5EF4-FFF2-40B4-BE49-F238E27FC236}">
                  <a16:creationId xmlns:a16="http://schemas.microsoft.com/office/drawing/2014/main" id="{BEAFA9F1-DACC-4CFD-9231-3C482897C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3734" y="4537282"/>
              <a:ext cx="25908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Transformer hubs/distribution grid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6—20 kV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  <a:sym typeface="Wingdings" pitchFamily="2" charset="2"/>
                </a:rPr>
                <a:t>230V/400V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6" name="TextBox 12">
              <a:extLst>
                <a:ext uri="{FF2B5EF4-FFF2-40B4-BE49-F238E27FC236}">
                  <a16:creationId xmlns:a16="http://schemas.microsoft.com/office/drawing/2014/main" id="{51353EB2-279D-407C-B75E-B485ED357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2734" y="5804881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POL Adapter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230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  <a:sym typeface="Wingdings" pitchFamily="2" charset="2"/>
                </a:rPr>
                <a:t>12/19V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7" name="Down Arrow 15">
              <a:extLst>
                <a:ext uri="{FF2B5EF4-FFF2-40B4-BE49-F238E27FC236}">
                  <a16:creationId xmlns:a16="http://schemas.microsoft.com/office/drawing/2014/main" id="{E4B8D028-8173-4ADA-B02F-4E4AD110E6FA}"/>
                </a:ext>
              </a:extLst>
            </p:cNvPr>
            <p:cNvSpPr/>
            <p:nvPr/>
          </p:nvSpPr>
          <p:spPr bwMode="auto">
            <a:xfrm>
              <a:off x="8084153" y="1493722"/>
              <a:ext cx="401652" cy="444381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dobe 명조 Std Acro M" charset="0"/>
                <a:cs typeface="Adobe 명조 Std Acro M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68F220C-F2AF-44F5-92C9-4BFC4404CEB4}"/>
                </a:ext>
              </a:extLst>
            </p:cNvPr>
            <p:cNvSpPr txBox="1"/>
            <p:nvPr/>
          </p:nvSpPr>
          <p:spPr>
            <a:xfrm>
              <a:off x="8106885" y="145220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0B9197F-54AD-4AE9-A59F-0D97A5AD0529}"/>
                </a:ext>
              </a:extLst>
            </p:cNvPr>
            <p:cNvSpPr txBox="1"/>
            <p:nvPr/>
          </p:nvSpPr>
          <p:spPr>
            <a:xfrm>
              <a:off x="8106885" y="423179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EB3C71F-6AF4-480D-801B-4AD6DC62FADD}"/>
                </a:ext>
              </a:extLst>
            </p:cNvPr>
            <p:cNvSpPr txBox="1"/>
            <p:nvPr/>
          </p:nvSpPr>
          <p:spPr>
            <a:xfrm>
              <a:off x="8106885" y="2925662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1" name="Down Arrow 19">
              <a:extLst>
                <a:ext uri="{FF2B5EF4-FFF2-40B4-BE49-F238E27FC236}">
                  <a16:creationId xmlns:a16="http://schemas.microsoft.com/office/drawing/2014/main" id="{638A7EAE-2FF7-4875-998A-226FFAEBC0B9}"/>
                </a:ext>
              </a:extLst>
            </p:cNvPr>
            <p:cNvSpPr/>
            <p:nvPr/>
          </p:nvSpPr>
          <p:spPr bwMode="auto">
            <a:xfrm>
              <a:off x="8084153" y="5302752"/>
              <a:ext cx="401652" cy="444381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dobe 명조 Std Acro M" charset="0"/>
                <a:cs typeface="Adobe 명조 Std Acro M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331E691-24C5-4926-A25E-DE6FA68319BE}"/>
                </a:ext>
              </a:extLst>
            </p:cNvPr>
            <p:cNvSpPr txBox="1"/>
            <p:nvPr/>
          </p:nvSpPr>
          <p:spPr>
            <a:xfrm>
              <a:off x="8106885" y="5282336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3" name="TextBox 8">
              <a:extLst>
                <a:ext uri="{FF2B5EF4-FFF2-40B4-BE49-F238E27FC236}">
                  <a16:creationId xmlns:a16="http://schemas.microsoft.com/office/drawing/2014/main" id="{AE1DC759-B324-4799-98E2-0DF39F04F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1828" y="634178"/>
              <a:ext cx="2590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Power production Plant</a:t>
              </a:r>
            </a:p>
          </p:txBody>
        </p:sp>
      </p:grpSp>
      <p:pic>
        <p:nvPicPr>
          <p:cNvPr id="1026" name="Picture 7">
            <a:extLst>
              <a:ext uri="{FF2B5EF4-FFF2-40B4-BE49-F238E27FC236}">
                <a16:creationId xmlns:a16="http://schemas.microsoft.com/office/drawing/2014/main" id="{60CBDA4F-7545-49D8-A87F-B73DEACB2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9" y="1298271"/>
            <a:ext cx="47434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Content Placeholder 3">
            <a:extLst>
              <a:ext uri="{FF2B5EF4-FFF2-40B4-BE49-F238E27FC236}">
                <a16:creationId xmlns:a16="http://schemas.microsoft.com/office/drawing/2014/main" id="{90708EAC-440D-45F5-93FC-53D45D834C1F}"/>
              </a:ext>
            </a:extLst>
          </p:cNvPr>
          <p:cNvSpPr txBox="1">
            <a:spLocks/>
          </p:cNvSpPr>
          <p:nvPr/>
        </p:nvSpPr>
        <p:spPr>
          <a:xfrm>
            <a:off x="910498" y="1089374"/>
            <a:ext cx="7308735" cy="260211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2C59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4B94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84848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C598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Power conversion efficiency (per stage)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BC20B-B35C-4DED-BD8F-F4CF3A941DFC}"/>
              </a:ext>
            </a:extLst>
          </p:cNvPr>
          <p:cNvSpPr/>
          <p:nvPr/>
        </p:nvSpPr>
        <p:spPr>
          <a:xfrm>
            <a:off x="2001078" y="3732146"/>
            <a:ext cx="2987825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E959E9-3E2C-44E7-82C8-DF6B011B0B2D}"/>
              </a:ext>
            </a:extLst>
          </p:cNvPr>
          <p:cNvCxnSpPr/>
          <p:nvPr/>
        </p:nvCxnSpPr>
        <p:spPr>
          <a:xfrm flipV="1">
            <a:off x="2743200" y="1524000"/>
            <a:ext cx="0" cy="277071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65F866D-D1C2-4C89-AFF2-03ACBF83AE56}"/>
              </a:ext>
            </a:extLst>
          </p:cNvPr>
          <p:cNvSpPr txBox="1"/>
          <p:nvPr/>
        </p:nvSpPr>
        <p:spPr>
          <a:xfrm>
            <a:off x="2743200" y="2966558"/>
            <a:ext cx="61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94%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62D579-9EC1-471D-8FE8-30EB0A3DE0F7}"/>
              </a:ext>
            </a:extLst>
          </p:cNvPr>
          <p:cNvSpPr txBox="1"/>
          <p:nvPr/>
        </p:nvSpPr>
        <p:spPr>
          <a:xfrm>
            <a:off x="2743200" y="16764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98%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7A2E2B4-AB8E-42BA-A5D7-B9EFB18AEC3A}"/>
              </a:ext>
            </a:extLst>
          </p:cNvPr>
          <p:cNvSpPr/>
          <p:nvPr/>
        </p:nvSpPr>
        <p:spPr>
          <a:xfrm flipV="1">
            <a:off x="2674005" y="1981200"/>
            <a:ext cx="602595" cy="875719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1C26AEB-8C2C-476C-B0D8-753C342A70B8}"/>
              </a:ext>
            </a:extLst>
          </p:cNvPr>
          <p:cNvSpPr txBox="1"/>
          <p:nvPr/>
        </p:nvSpPr>
        <p:spPr>
          <a:xfrm>
            <a:off x="4991098" y="2338460"/>
            <a:ext cx="2550120" cy="584775"/>
          </a:xfrm>
          <a:prstGeom prst="rect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4 conversions with 6% loss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100% x 0.94^4 = 78%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113CEB1-55CF-4FAF-8839-51E4012E04B5}"/>
              </a:ext>
            </a:extLst>
          </p:cNvPr>
          <p:cNvSpPr txBox="1"/>
          <p:nvPr/>
        </p:nvSpPr>
        <p:spPr>
          <a:xfrm>
            <a:off x="4991098" y="1456861"/>
            <a:ext cx="2550120" cy="584775"/>
          </a:xfrm>
          <a:prstGeom prst="rect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4 conversions with 2% loss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100% x 0.98^4 = 92%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7930A9-79C4-4C73-B219-A444A11FC249}"/>
              </a:ext>
            </a:extLst>
          </p:cNvPr>
          <p:cNvSpPr txBox="1"/>
          <p:nvPr/>
        </p:nvSpPr>
        <p:spPr>
          <a:xfrm>
            <a:off x="506589" y="4868382"/>
            <a:ext cx="74226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25% electric energy lost due to conversions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(AC/DC, DC/DC, HV/MV/LV)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Global electrical energy consumption (2021) ~ 28500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TWh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yr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Global carbon emission (2021) ~ 37 GtonCO2/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yr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14% improvement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(25%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11% loss) ~ 4000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TWh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yr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 ~ 5 GtonCO2/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yr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Equivalent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740 coal-fired power plants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A72BCA-3E98-4A21-8728-3A228BEF8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3886200"/>
            <a:ext cx="1895475" cy="428625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18417FA5-9B9E-4DA0-A328-DAA8E3DC88DD}"/>
              </a:ext>
            </a:extLst>
          </p:cNvPr>
          <p:cNvSpPr/>
          <p:nvPr/>
        </p:nvSpPr>
        <p:spPr>
          <a:xfrm>
            <a:off x="5943600" y="2971800"/>
            <a:ext cx="481083" cy="470266"/>
          </a:xfrm>
          <a:prstGeom prst="downArrow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9F6809-CA87-4F12-B45A-3B79E4CDC7FC}"/>
              </a:ext>
            </a:extLst>
          </p:cNvPr>
          <p:cNvSpPr txBox="1"/>
          <p:nvPr/>
        </p:nvSpPr>
        <p:spPr>
          <a:xfrm>
            <a:off x="4724400" y="3483114"/>
            <a:ext cx="3083517" cy="707886"/>
          </a:xfrm>
          <a:prstGeom prst="rect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GaN brings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14% improved efficiency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CA938-C9F6-459A-8C5B-AFF753A00DE6}"/>
              </a:ext>
            </a:extLst>
          </p:cNvPr>
          <p:cNvSpPr txBox="1"/>
          <p:nvPr/>
        </p:nvSpPr>
        <p:spPr>
          <a:xfrm>
            <a:off x="3270056" y="1976735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3X reduced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losses</a:t>
            </a:r>
          </a:p>
        </p:txBody>
      </p:sp>
    </p:spTree>
    <p:extLst>
      <p:ext uri="{BB962C8B-B14F-4D97-AF65-F5344CB8AC3E}">
        <p14:creationId xmlns:p14="http://schemas.microsoft.com/office/powerpoint/2010/main" val="98195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8" grpId="0" animBg="1"/>
      <p:bldP spid="12" grpId="0"/>
      <p:bldP spid="22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533" y="0"/>
            <a:ext cx="9274220" cy="8821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GaN material brings unique properties</a:t>
            </a:r>
            <a:br>
              <a:rPr lang="en-US" b="1" i="1" dirty="0">
                <a:solidFill>
                  <a:srgbClr val="002060"/>
                </a:solidFill>
              </a:rPr>
            </a:br>
            <a:r>
              <a:rPr lang="en-US" b="1" i="1" dirty="0">
                <a:solidFill>
                  <a:srgbClr val="002060"/>
                </a:solidFill>
              </a:rPr>
              <a:t>that enable future Green Energy systems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4ED1A-55FA-4292-9553-B79E97E05F55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85819-1DF8-4A0C-BEA6-9970E473BEC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5496" cy="1703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0496" r="14947"/>
          <a:stretch>
            <a:fillRect/>
          </a:stretch>
        </p:blipFill>
        <p:spPr>
          <a:xfrm>
            <a:off x="531504" y="1703070"/>
            <a:ext cx="5317588" cy="401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831"/>
          <a:stretch>
            <a:fillRect/>
          </a:stretch>
        </p:blipFill>
        <p:spPr>
          <a:xfrm>
            <a:off x="6356369" y="1389834"/>
            <a:ext cx="2416181" cy="339494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A5F34D-7BF8-453D-9ABA-BA591D2FFA2B}"/>
              </a:ext>
            </a:extLst>
          </p:cNvPr>
          <p:cNvSpPr/>
          <p:nvPr/>
        </p:nvSpPr>
        <p:spPr>
          <a:xfrm>
            <a:off x="6400800" y="1447800"/>
            <a:ext cx="2333330" cy="733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Major Advantages of GaN for Power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63C0-7386-49F6-BE6F-C1B522C0E779}"/>
              </a:ext>
            </a:extLst>
          </p:cNvPr>
          <p:cNvSpPr txBox="1"/>
          <p:nvPr/>
        </p:nvSpPr>
        <p:spPr>
          <a:xfrm>
            <a:off x="2984877" y="3042046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Ch 500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C96942-4877-4C84-B39F-DB6DFDCA3B38}"/>
              </a:ext>
            </a:extLst>
          </p:cNvPr>
          <p:cNvSpPr txBox="1"/>
          <p:nvPr/>
        </p:nvSpPr>
        <p:spPr>
          <a:xfrm>
            <a:off x="4624637" y="304502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r>
              <a:rPr lang="en-US" sz="1400" dirty="0"/>
              <a:t>2DEG 2000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572B5A-DAF1-4F57-8D76-468E15CC9275}"/>
              </a:ext>
            </a:extLst>
          </p:cNvPr>
          <p:cNvSpPr txBox="1"/>
          <p:nvPr/>
        </p:nvSpPr>
        <p:spPr>
          <a:xfrm>
            <a:off x="762000" y="3810000"/>
            <a:ext cx="1153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(</a:t>
            </a:r>
            <a:r>
              <a:rPr lang="en-US" sz="1400" b="1" dirty="0" err="1">
                <a:solidFill>
                  <a:srgbClr val="002060"/>
                </a:solidFill>
              </a:rPr>
              <a:t>Baliga</a:t>
            </a:r>
            <a:r>
              <a:rPr lang="en-US" sz="1400" b="1" dirty="0">
                <a:solidFill>
                  <a:srgbClr val="002060"/>
                </a:solidFill>
              </a:rPr>
              <a:t> FOM)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CE41FD-B1D7-42C2-84E1-EE1D4543C856}"/>
              </a:ext>
            </a:extLst>
          </p:cNvPr>
          <p:cNvSpPr txBox="1"/>
          <p:nvPr/>
        </p:nvSpPr>
        <p:spPr>
          <a:xfrm>
            <a:off x="5612614" y="29718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4X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5DEA32-F625-4441-B7CE-50EAB569E3CA}"/>
              </a:ext>
            </a:extLst>
          </p:cNvPr>
          <p:cNvSpPr txBox="1"/>
          <p:nvPr/>
        </p:nvSpPr>
        <p:spPr>
          <a:xfrm>
            <a:off x="5562600" y="3276600"/>
            <a:ext cx="483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10X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2A07B1-74D6-4D77-830C-A01EDA54ABB9}"/>
              </a:ext>
            </a:extLst>
          </p:cNvPr>
          <p:cNvSpPr txBox="1"/>
          <p:nvPr/>
        </p:nvSpPr>
        <p:spPr>
          <a:xfrm>
            <a:off x="5612614" y="25146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3X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FB73F7-1AE6-43A2-8669-DC7B65B09054}"/>
              </a:ext>
            </a:extLst>
          </p:cNvPr>
          <p:cNvSpPr txBox="1"/>
          <p:nvPr/>
        </p:nvSpPr>
        <p:spPr>
          <a:xfrm>
            <a:off x="5562600" y="3654623"/>
            <a:ext cx="695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1000X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F71EBE8-30DC-487A-ACD8-5E6922A54E11}"/>
              </a:ext>
            </a:extLst>
          </p:cNvPr>
          <p:cNvGrpSpPr/>
          <p:nvPr/>
        </p:nvGrpSpPr>
        <p:grpSpPr>
          <a:xfrm>
            <a:off x="2193881" y="978930"/>
            <a:ext cx="9998119" cy="6073803"/>
            <a:chOff x="2193881" y="978930"/>
            <a:chExt cx="9998119" cy="6073803"/>
          </a:xfrm>
        </p:grpSpPr>
        <p:grpSp>
          <p:nvGrpSpPr>
            <p:cNvPr id="25" name="Group 24"/>
            <p:cNvGrpSpPr/>
            <p:nvPr/>
          </p:nvGrpSpPr>
          <p:grpSpPr>
            <a:xfrm>
              <a:off x="2193881" y="978930"/>
              <a:ext cx="9998119" cy="6073803"/>
              <a:chOff x="2193881" y="978930"/>
              <a:chExt cx="9998119" cy="6073803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193881" y="1018686"/>
                <a:ext cx="9998119" cy="6034047"/>
                <a:chOff x="2193881" y="1018686"/>
                <a:chExt cx="9998119" cy="6034047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53248" y="5561565"/>
                  <a:ext cx="2064564" cy="1322645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65666" y="1018686"/>
                  <a:ext cx="2926334" cy="1536325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65666" y="2553391"/>
                  <a:ext cx="2865368" cy="1493649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265666" y="4047040"/>
                  <a:ext cx="2840982" cy="1414395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65666" y="5333868"/>
                  <a:ext cx="2895851" cy="1524132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77318" y="5561565"/>
                  <a:ext cx="2077605" cy="1296163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5084" t="4813" r="13258" b="3053"/>
                <a:stretch>
                  <a:fillRect/>
                </a:stretch>
              </p:blipFill>
              <p:spPr>
                <a:xfrm>
                  <a:off x="4094383" y="5561565"/>
                  <a:ext cx="1058865" cy="136142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93881" y="5561565"/>
                  <a:ext cx="1925915" cy="1491168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/>
              <p:cNvSpPr txBox="1"/>
              <p:nvPr/>
            </p:nvSpPr>
            <p:spPr>
              <a:xfrm>
                <a:off x="10545417" y="978930"/>
                <a:ext cx="808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E-Cars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217427" y="3689006"/>
                <a:ext cx="14577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Data Centers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991600" y="4038600"/>
                <a:ext cx="14577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Fast Chargers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276195" y="6510121"/>
                <a:ext cx="14577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Solar / Wind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908551" y="5481390"/>
                <a:ext cx="233333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E-Motors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: 	Robotics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	Drones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	Appliances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	e-Bikes etc.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316BB4-BED4-4FF6-A32D-1B6E9C3ECB8C}"/>
                </a:ext>
              </a:extLst>
            </p:cNvPr>
            <p:cNvSpPr txBox="1"/>
            <p:nvPr/>
          </p:nvSpPr>
          <p:spPr>
            <a:xfrm>
              <a:off x="10168116" y="4419600"/>
              <a:ext cx="12618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</a:rPr>
                <a:t>50% smaller</a:t>
              </a:r>
            </a:p>
            <a:p>
              <a:pPr algn="ctr"/>
              <a:r>
                <a:rPr lang="en-US" sz="1600" b="1" dirty="0">
                  <a:solidFill>
                    <a:srgbClr val="FFFF00"/>
                  </a:solidFill>
                </a:rPr>
                <a:t>3X faster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DBA845-6CE9-4A8C-A377-CAE552516CD3}"/>
                </a:ext>
              </a:extLst>
            </p:cNvPr>
            <p:cNvSpPr txBox="1"/>
            <p:nvPr/>
          </p:nvSpPr>
          <p:spPr>
            <a:xfrm>
              <a:off x="10921231" y="2592832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</a:rPr>
                <a:t>20% COO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DD19B7-F78C-496D-A107-5E0AC9F1084E}"/>
                </a:ext>
              </a:extLst>
            </p:cNvPr>
            <p:cNvSpPr txBox="1"/>
            <p:nvPr/>
          </p:nvSpPr>
          <p:spPr>
            <a:xfrm>
              <a:off x="9291903" y="2133600"/>
              <a:ext cx="19094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</a:rPr>
                <a:t>20% range increase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BC0F437-938C-4951-AD4F-16617CD7BA55}"/>
              </a:ext>
            </a:extLst>
          </p:cNvPr>
          <p:cNvSpPr txBox="1"/>
          <p:nvPr/>
        </p:nvSpPr>
        <p:spPr>
          <a:xfrm rot="-720000">
            <a:off x="1378602" y="2706529"/>
            <a:ext cx="9126666" cy="156966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rgbClr val="0070C0"/>
                </a:solidFill>
                <a:latin typeface="Franklin Gothic Book"/>
                <a:sym typeface="Wingdings" panose="05000000000000000000" pitchFamily="2" charset="2"/>
              </a:rPr>
              <a:t>GaN market projected to grow 10X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rgbClr val="0070C0"/>
                </a:solidFill>
                <a:latin typeface="Franklin Gothic Book"/>
                <a:sym typeface="Wingdings" panose="05000000000000000000" pitchFamily="2" charset="2"/>
              </a:rPr>
              <a:t>to &gt;$2B by 2028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418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599B9-63FA-46F1-A7C7-101D435A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33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9A6A6-5C37-4554-875F-DFFEFD9E8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060" y="1241441"/>
            <a:ext cx="11192107" cy="435154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Setting the stage </a:t>
            </a:r>
            <a:r>
              <a:rPr lang="en-US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GaN bringing a paradigm shift in power electronics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b="1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 err="1"/>
              <a:t>BelGaN</a:t>
            </a:r>
            <a:r>
              <a:rPr lang="en-US" b="1" i="1" dirty="0"/>
              <a:t> intro </a:t>
            </a:r>
            <a:r>
              <a:rPr lang="en-US" i="1" dirty="0">
                <a:sym typeface="Wingdings" panose="05000000000000000000" pitchFamily="2" charset="2"/>
              </a:rPr>
              <a:t>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A new Open Foundry for WBG semiconductors in Europe</a:t>
            </a:r>
            <a:br>
              <a:rPr lang="en-US" i="1" dirty="0"/>
            </a:br>
            <a:endParaRPr lang="en-US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</a:rPr>
              <a:t>BelGaN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</a:rPr>
              <a:t> Innovation Factory 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 Bring leading WBG innovation to market</a:t>
            </a:r>
            <a:endParaRPr lang="en-US" b="1" i="1" dirty="0">
              <a:solidFill>
                <a:schemeClr val="bg2">
                  <a:lumMod val="9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i="1" dirty="0">
              <a:solidFill>
                <a:schemeClr val="bg2">
                  <a:lumMod val="9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GaN-</a:t>
            </a: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Valley</a:t>
            </a:r>
            <a:r>
              <a:rPr lang="en-US" b="1" i="1" baseline="30000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TM</a:t>
            </a:r>
            <a:r>
              <a:rPr lang="en-US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  </a:t>
            </a: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BelGaN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 launches GaN-</a:t>
            </a:r>
            <a:r>
              <a:rPr lang="en-US" b="1" i="1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Valley</a:t>
            </a:r>
            <a:r>
              <a:rPr lang="en-US" b="1" i="1" baseline="30000" dirty="0" err="1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TM</a:t>
            </a:r>
            <a:r>
              <a:rPr lang="en-US" b="1" i="1" dirty="0"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 membership program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</a:br>
            <a:endParaRPr lang="en-US" i="1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F30DA-CE34-410F-9628-28B0F4791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01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5EEB0010-F9B8-493D-AE18-2732A59D423C}"/>
              </a:ext>
            </a:extLst>
          </p:cNvPr>
          <p:cNvSpPr>
            <a:spLocks noChangeAspect="1"/>
          </p:cNvSpPr>
          <p:nvPr/>
        </p:nvSpPr>
        <p:spPr>
          <a:xfrm>
            <a:off x="6477000" y="2162909"/>
            <a:ext cx="5469101" cy="3136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21" name="object 321"/>
          <p:cNvSpPr txBox="1">
            <a:spLocks noGrp="1"/>
          </p:cNvSpPr>
          <p:nvPr>
            <p:ph type="sldNum" sz="quarter" idx="4"/>
          </p:nvPr>
        </p:nvSpPr>
        <p:spPr>
          <a:xfrm>
            <a:off x="11124928" y="6436028"/>
            <a:ext cx="663240" cy="142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930" b="0" i="0" u="none" strike="noStrike" kern="1200" cap="none" spc="35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Franklin Gothic Medium" panose="020B0603020102020204" charset="0"/>
                <a:ea typeface="+mn-ea"/>
                <a:cs typeface="Franklin Gothic Medium" panose="020B0603020102020204" charset="0"/>
              </a:rPr>
              <a:pPr marL="254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930" b="0" i="0" u="none" strike="noStrike" kern="1200" cap="none" spc="35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Franklin Gothic Medium" panose="020B0603020102020204" charset="0"/>
              <a:ea typeface="+mn-ea"/>
              <a:cs typeface="Franklin Gothic Medium" panose="020B06030201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17CDF-5873-47F3-9B44-5E90221B4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00"/>
          <a:stretch/>
        </p:blipFill>
        <p:spPr>
          <a:xfrm>
            <a:off x="152400" y="1524000"/>
            <a:ext cx="9154306" cy="4729789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A0AF01AC-B3DA-4BA8-B929-616D46D250FA}"/>
              </a:ext>
            </a:extLst>
          </p:cNvPr>
          <p:cNvSpPr/>
          <p:nvPr/>
        </p:nvSpPr>
        <p:spPr>
          <a:xfrm>
            <a:off x="9908849" y="332935"/>
            <a:ext cx="1295400" cy="1351630"/>
          </a:xfrm>
          <a:prstGeom prst="rect">
            <a:avLst/>
          </a:prstGeom>
          <a:blipFill>
            <a:blip r:embed="rId2" cstate="print"/>
            <a:stretch>
              <a:fillRect l="-96944" t="-46228" r="-533998" b="-255510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0DFF515B-D690-4138-A834-370FC889DA1B}"/>
              </a:ext>
            </a:extLst>
          </p:cNvPr>
          <p:cNvSpPr txBox="1"/>
          <p:nvPr/>
        </p:nvSpPr>
        <p:spPr>
          <a:xfrm>
            <a:off x="9296400" y="1684565"/>
            <a:ext cx="2664150" cy="369332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ranklin Gothic Book" panose="020B0503020102020204"/>
              </a:rPr>
              <a:t>Birth: Feb 8</a:t>
            </a:r>
            <a:r>
              <a:rPr kumimoji="0" lang="en-US" sz="2400" b="1" i="0" u="none" strike="noStrike" kern="1200" cap="none" spc="-5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ranklin Gothic Book" panose="020B0503020102020204"/>
              </a:rPr>
              <a:t>th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Franklin Gothic Book" panose="020B0503020102020204"/>
              </a:rPr>
              <a:t>  2022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Franklin Gothic Book" panose="020B05030201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33D3E1-BEEE-469A-A8EA-64715627D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850838"/>
            <a:ext cx="6504605" cy="17869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8F80EAB-24FB-46BD-87A4-6D8794F4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30" y="63482"/>
            <a:ext cx="9878270" cy="69851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BelGaN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r>
              <a:rPr lang="en-US" altLang="zh-CN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Innovating and Producing WBG chips for a sustainable electrified future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B81F66-D22A-4EC5-B346-B93F37DC0200}"/>
              </a:ext>
            </a:extLst>
          </p:cNvPr>
          <p:cNvSpPr txBox="1"/>
          <p:nvPr/>
        </p:nvSpPr>
        <p:spPr>
          <a:xfrm>
            <a:off x="152400" y="4793905"/>
            <a:ext cx="9144000" cy="1512209"/>
          </a:xfrm>
          <a:prstGeom prst="rect">
            <a:avLst/>
          </a:prstGeom>
          <a:solidFill>
            <a:srgbClr val="2F5597">
              <a:alpha val="50196"/>
            </a:srgbClr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dirty="0">
                <a:solidFill>
                  <a:srgbClr val="FFFF00"/>
                </a:solidFill>
                <a:latin typeface="Franklin Gothic Book"/>
              </a:rPr>
              <a:t>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leading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Automotive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qualified,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Open </a:t>
            </a:r>
            <a:r>
              <a:rPr lang="en-US" sz="2800" b="1" i="1" u="sng" dirty="0">
                <a:solidFill>
                  <a:srgbClr val="FFFF00"/>
                </a:solidFill>
                <a:latin typeface="Franklin Gothic Book"/>
              </a:rPr>
              <a:t>F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oundry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 the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Wide Band Gap ecosystem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, </a:t>
            </a:r>
            <a:r>
              <a:rPr lang="en-US" sz="2800" b="1" i="1" dirty="0">
                <a:solidFill>
                  <a:srgbClr val="FFFF00"/>
                </a:solidFill>
                <a:latin typeface="Franklin Gothic Book"/>
              </a:rPr>
              <a:t>in </a:t>
            </a:r>
            <a:r>
              <a:rPr lang="en-US" sz="2800" b="1" i="1" u="sng" dirty="0">
                <a:solidFill>
                  <a:srgbClr val="FFFF00"/>
                </a:solidFill>
                <a:latin typeface="Franklin Gothic Book"/>
              </a:rPr>
              <a:t>Europe</a:t>
            </a:r>
            <a:r>
              <a:rPr lang="en-US" sz="2800" b="1" i="1" dirty="0">
                <a:solidFill>
                  <a:srgbClr val="FFFF00"/>
                </a:solidFill>
                <a:latin typeface="Franklin Gothic Book"/>
              </a:rPr>
              <a:t>,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dirty="0">
                <a:solidFill>
                  <a:srgbClr val="FFFF00"/>
                </a:solidFill>
                <a:latin typeface="Franklin Gothic Book"/>
              </a:rPr>
              <a:t>offering </a:t>
            </a:r>
            <a:r>
              <a:rPr lang="en-US" sz="2800" b="1" i="1" u="sng" dirty="0">
                <a:solidFill>
                  <a:srgbClr val="FFFF00"/>
                </a:solidFill>
                <a:latin typeface="Franklin Gothic Book"/>
              </a:rPr>
              <a:t>differentiated Services</a:t>
            </a:r>
          </a:p>
        </p:txBody>
      </p:sp>
    </p:spTree>
    <p:extLst>
      <p:ext uri="{BB962C8B-B14F-4D97-AF65-F5344CB8AC3E}">
        <p14:creationId xmlns:p14="http://schemas.microsoft.com/office/powerpoint/2010/main" val="3120861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elg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6189980"/>
            <a:ext cx="486410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0" y="747871"/>
            <a:ext cx="678603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656797" y="597993"/>
            <a:ext cx="2828424" cy="1968549"/>
            <a:chOff x="7802034" y="180549"/>
            <a:chExt cx="2828424" cy="196854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760" y="828979"/>
              <a:ext cx="1898972" cy="1320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802034" y="180549"/>
              <a:ext cx="2828424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Dmode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(2015)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650V—140m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Symbol" panose="05050102010706020507"/>
                </a:rPr>
                <a:t>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—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Symbol" panose="05050102010706020507"/>
                </a:rPr>
                <a:t>10A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/>
          <p:cNvCxnSpPr>
            <a:endCxn id="7" idx="1"/>
          </p:cNvCxnSpPr>
          <p:nvPr/>
        </p:nvCxnSpPr>
        <p:spPr bwMode="auto">
          <a:xfrm flipV="1">
            <a:off x="3759245" y="921159"/>
            <a:ext cx="4897552" cy="86479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476321" y="2583670"/>
            <a:ext cx="3576533" cy="1976040"/>
            <a:chOff x="8476321" y="2424646"/>
            <a:chExt cx="3576533" cy="197604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6321" y="3110458"/>
              <a:ext cx="2154136" cy="868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80" t="32329" r="58463" b="49423"/>
            <a:stretch>
              <a:fillRect/>
            </a:stretch>
          </p:blipFill>
          <p:spPr bwMode="auto">
            <a:xfrm>
              <a:off x="10587611" y="3110487"/>
              <a:ext cx="1465243" cy="1290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8496875" y="2424646"/>
              <a:ext cx="3549649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Cascode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(2016)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650V—50m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Symbol" panose="05050102010706020507"/>
                </a:rPr>
                <a:t>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—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  <a:sym typeface="Symbol" panose="05050102010706020507"/>
                </a:rPr>
                <a:t>30A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 bwMode="auto">
          <a:xfrm>
            <a:off x="7277460" y="2521296"/>
            <a:ext cx="1153364" cy="748186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4866105" y="2559080"/>
            <a:ext cx="3710965" cy="251296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2" descr="http://admin.artoos.eu/DMP/printFLO/ShowImage.aspx?FileID=227060&amp;thumb=tr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0" b="23491"/>
          <a:stretch>
            <a:fillRect/>
          </a:stretch>
        </p:blipFill>
        <p:spPr bwMode="auto">
          <a:xfrm>
            <a:off x="5198805" y="5106675"/>
            <a:ext cx="3174787" cy="128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 bwMode="auto">
          <a:xfrm>
            <a:off x="5214138" y="5117546"/>
            <a:ext cx="3174992" cy="1289050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dobe 명조 Std Acro M" charset="0"/>
              <a:cs typeface="Arial" panose="020B0604020202020204" pitchFamily="34" charset="0"/>
            </a:endParaRP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5338929" y="6173904"/>
            <a:ext cx="2929840" cy="369332"/>
          </a:xfrm>
          <a:prstGeom prst="rect">
            <a:avLst/>
          </a:prstGeom>
          <a:solidFill>
            <a:srgbClr val="54B948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C5583"/>
                </a:solidFill>
                <a:latin typeface="Franklin Gothic Medium" panose="020B060302010202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Franklin Gothic Medium" panose="020B060302010202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Franklin Gothic Medium" panose="020B060302010202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charset="0"/>
                <a:ea typeface="MS PGothic" panose="020B0600070205080204" pitchFamily="34" charset="-128"/>
                <a:cs typeface="Arial" panose="020B0604020202020204" pitchFamily="34" charset="0"/>
              </a:rPr>
              <a:t>2012 - 2020: imec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charset="0"/>
                <a:ea typeface="MS PGothic" panose="020B0600070205080204" pitchFamily="34" charset="-128"/>
                <a:cs typeface="Arial" panose="020B0604020202020204" pitchFamily="34" charset="0"/>
              </a:rPr>
              <a:t>GaN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charset="0"/>
                <a:ea typeface="MS PGothic" panose="020B0600070205080204" pitchFamily="34" charset="-128"/>
                <a:cs typeface="Arial" panose="020B0604020202020204" pitchFamily="34" charset="0"/>
              </a:rPr>
              <a:t> IIAP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0210" y="3971251"/>
            <a:ext cx="2438571" cy="1478708"/>
            <a:chOff x="0" y="3931492"/>
            <a:chExt cx="1828928" cy="1478708"/>
          </a:xfrm>
        </p:grpSpPr>
        <p:sp>
          <p:nvSpPr>
            <p:cNvPr id="30" name="TextBox 29"/>
            <p:cNvSpPr txBox="1"/>
            <p:nvPr/>
          </p:nvSpPr>
          <p:spPr>
            <a:xfrm>
              <a:off x="609600" y="4964668"/>
              <a:ext cx="508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ranklin Gothic Book"/>
                  <a:ea typeface="MS PGothic" panose="020B0600070205080204" pitchFamily="34" charset="-128"/>
                  <a:cs typeface="+mn-cs"/>
                </a:rPr>
                <a:t>Fab3</a:t>
              </a: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5374" r="10434"/>
            <a:stretch>
              <a:fillRect/>
            </a:stretch>
          </p:blipFill>
          <p:spPr bwMode="auto">
            <a:xfrm>
              <a:off x="0" y="3931492"/>
              <a:ext cx="1828928" cy="1478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0210" y="5546072"/>
            <a:ext cx="2438571" cy="12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92435" y="6452227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MS PGothic" panose="020B0600070205080204" pitchFamily="34" charset="-128"/>
                <a:cs typeface="+mn-cs"/>
              </a:rPr>
              <a:t>CZ2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8630" y="5090789"/>
            <a:ext cx="140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/>
                <a:ea typeface="MS PGothic" panose="020B0600070205080204" pitchFamily="34" charset="-128"/>
                <a:cs typeface="+mn-cs"/>
              </a:rPr>
              <a:t>Fab2 - Zone3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8901" y="3526032"/>
            <a:ext cx="1500539" cy="646331"/>
          </a:xfrm>
          <a:prstGeom prst="rect">
            <a:avLst/>
          </a:prstGeom>
          <a:solidFill>
            <a:schemeClr val="accent2"/>
          </a:solidFill>
          <a:ln w="57150">
            <a:solidFill>
              <a:srgbClr val="3C5583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MS PGothic" panose="020B0600070205080204" pitchFamily="34" charset="-128"/>
                <a:cs typeface="+mn-cs"/>
              </a:rPr>
              <a:t>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MS PGothic" panose="020B0600070205080204" pitchFamily="34" charset="-128"/>
                <a:cs typeface="+mn-cs"/>
              </a:rPr>
              <a:t>Infrastructure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54" y="4309137"/>
            <a:ext cx="2219322" cy="21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939239" y="6096270"/>
            <a:ext cx="1454116" cy="646331"/>
          </a:xfrm>
          <a:prstGeom prst="rect">
            <a:avLst/>
          </a:prstGeom>
          <a:solidFill>
            <a:srgbClr val="54B948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 sz="2000" b="1">
                <a:solidFill>
                  <a:schemeClr val="bg1"/>
                </a:solidFill>
                <a:latin typeface="Franklin Gothic Book" panose="020B050302010202020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Franklin Gothic Medium" panose="020B060302010202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Franklin Gothic Medium" panose="020B060302010202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Franklin Gothic Medium" panose="020B060302010202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charset="0"/>
                <a:ea typeface="MS PGothic" panose="020B0600070205080204" pitchFamily="34" charset="-128"/>
                <a:cs typeface="Arial" panose="020B0604020202020204" pitchFamily="34" charset="0"/>
              </a:rPr>
              <a:t>2018: Propel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charset="0"/>
                <a:ea typeface="MS PGothic" panose="020B0600070205080204" pitchFamily="34" charset="-128"/>
                <a:cs typeface="Arial" panose="020B0604020202020204" pitchFamily="34" charset="0"/>
              </a:rPr>
              <a:t>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charset="0"/>
                <a:ea typeface="MS PGothic" panose="020B0600070205080204" pitchFamily="34" charset="-128"/>
                <a:cs typeface="Arial" panose="020B0604020202020204" pitchFamily="34" charset="0"/>
              </a:rPr>
              <a:t>Veeco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charset="0"/>
                <a:ea typeface="MS PGothic" panose="020B0600070205080204" pitchFamily="34" charset="-128"/>
                <a:cs typeface="Arial" panose="020B0604020202020204" pitchFamily="34" charset="0"/>
              </a:rPr>
              <a:t> JDP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05587" y="5170047"/>
            <a:ext cx="3195556" cy="16426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 bwMode="auto">
          <a:xfrm>
            <a:off x="8641434" y="4600748"/>
            <a:ext cx="3103677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Emode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(2018 – 2020)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650V &amp; 200V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Emode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0" name="object 106"/>
          <p:cNvSpPr txBox="1"/>
          <p:nvPr/>
        </p:nvSpPr>
        <p:spPr>
          <a:xfrm>
            <a:off x="240632" y="41963"/>
            <a:ext cx="11232173" cy="49532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ts val="429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 err="1">
                <a:ln>
                  <a:noFill/>
                </a:ln>
                <a:solidFill>
                  <a:srgbClr val="2C59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GaN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2C59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EXPERTISE: &gt;10yr R&amp;D in DHEMT, </a:t>
            </a:r>
            <a:r>
              <a:rPr kumimoji="0" lang="en-US" sz="2800" b="0" i="0" u="none" strike="noStrike" kern="1200" cap="none" spc="-5" normalizeH="0" baseline="0" noProof="0" dirty="0" err="1">
                <a:ln>
                  <a:noFill/>
                </a:ln>
                <a:solidFill>
                  <a:srgbClr val="2C59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Cascode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2C59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and EHEMT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7444" y="6548817"/>
            <a:ext cx="1304657" cy="2804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37092CD-1025-43F6-98A8-7FC2091BCA7C}"/>
              </a:ext>
            </a:extLst>
          </p:cNvPr>
          <p:cNvGrpSpPr/>
          <p:nvPr/>
        </p:nvGrpSpPr>
        <p:grpSpPr>
          <a:xfrm>
            <a:off x="2482718" y="990600"/>
            <a:ext cx="6876884" cy="5495432"/>
            <a:chOff x="2482718" y="990600"/>
            <a:chExt cx="6876884" cy="549543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F315F38-99EF-4C08-9E63-57EEAE1D4419}"/>
                </a:ext>
              </a:extLst>
            </p:cNvPr>
            <p:cNvSpPr/>
            <p:nvPr/>
          </p:nvSpPr>
          <p:spPr>
            <a:xfrm>
              <a:off x="3028698" y="990600"/>
              <a:ext cx="5784925" cy="2351183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BelGaN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650V </a:t>
              </a: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eGaN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-1 Platform</a:t>
              </a:r>
              <a:b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</a:b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! SAMPLING NOW 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production qualification ongoing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422F327-FA04-4816-A60A-49DB0C5C7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82718" y="3358513"/>
              <a:ext cx="6876884" cy="3127519"/>
            </a:xfrm>
            <a:prstGeom prst="rect">
              <a:avLst/>
            </a:prstGeom>
            <a:ln w="57150">
              <a:solidFill>
                <a:srgbClr val="00B0F0"/>
              </a:solidFill>
            </a:ln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4E09C8E0-EC2B-49F6-AF47-4D957F7E680F}"/>
                </a:ext>
              </a:extLst>
            </p:cNvPr>
            <p:cNvSpPr/>
            <p:nvPr/>
          </p:nvSpPr>
          <p:spPr>
            <a:xfrm>
              <a:off x="5812418" y="5117546"/>
              <a:ext cx="816982" cy="523396"/>
            </a:xfrm>
            <a:prstGeom prst="rightArrow">
              <a:avLst/>
            </a:prstGeom>
            <a:solidFill>
              <a:srgbClr val="03AD0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-25%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28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Q4ODQwNThiYTg4YTBlNDhkZDRmNGNiNWM5NWE1YzAifQ=="/>
</p:tagLst>
</file>

<file path=ppt/theme/theme1.xml><?xml version="1.0" encoding="utf-8"?>
<a:theme xmlns:a="http://schemas.openxmlformats.org/drawingml/2006/main" name="1_Confident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fidential">
  <a:themeElements>
    <a:clrScheme name="ON Semiconductor">
      <a:dk1>
        <a:srgbClr val="133455"/>
      </a:dk1>
      <a:lt1>
        <a:srgbClr val="FFFFFF"/>
      </a:lt1>
      <a:dk2>
        <a:srgbClr val="2C5985"/>
      </a:dk2>
      <a:lt2>
        <a:srgbClr val="F2F2F2"/>
      </a:lt2>
      <a:accent1>
        <a:srgbClr val="2C5985"/>
      </a:accent1>
      <a:accent2>
        <a:srgbClr val="5B8FCB"/>
      </a:accent2>
      <a:accent3>
        <a:srgbClr val="FFC000"/>
      </a:accent3>
      <a:accent4>
        <a:srgbClr val="428FE0"/>
      </a:accent4>
      <a:accent5>
        <a:srgbClr val="54B948"/>
      </a:accent5>
      <a:accent6>
        <a:srgbClr val="14477D"/>
      </a:accent6>
      <a:hlink>
        <a:srgbClr val="54B948"/>
      </a:hlink>
      <a:folHlink>
        <a:srgbClr val="5B8FCB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nfident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onfident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50">
            <a:alpha val="45000"/>
          </a:srgbClr>
        </a:solidFill>
        <a:ln w="76200">
          <a:solidFill>
            <a:schemeClr val="accent3">
              <a:lumMod val="50000"/>
            </a:schemeClr>
          </a:solidFill>
        </a:ln>
      </a:spPr>
      <a:bodyPr vert="vert" rtlCol="0" anchor="ctr"/>
      <a:lstStyle>
        <a:defPPr algn="ctr">
          <a:defRPr sz="12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4156</TotalTime>
  <Words>1349</Words>
  <Application>Microsoft Office PowerPoint</Application>
  <PresentationFormat>Widescreen</PresentationFormat>
  <Paragraphs>251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FlandersArtSans-Medium</vt:lpstr>
      <vt:lpstr>Arial</vt:lpstr>
      <vt:lpstr>Calibri</vt:lpstr>
      <vt:lpstr>Courier New</vt:lpstr>
      <vt:lpstr>Franklin Gothic Book</vt:lpstr>
      <vt:lpstr>Franklin Gothic Medium</vt:lpstr>
      <vt:lpstr>Wingdings</vt:lpstr>
      <vt:lpstr>1_Confidential</vt:lpstr>
      <vt:lpstr>2_Confidential</vt:lpstr>
      <vt:lpstr>3_Confidential</vt:lpstr>
      <vt:lpstr>4_Confidential</vt:lpstr>
      <vt:lpstr>PowerPoint Presentation</vt:lpstr>
      <vt:lpstr>OUTLINE</vt:lpstr>
      <vt:lpstr>PowerPoint Presentation</vt:lpstr>
      <vt:lpstr>PowerPoint Presentation</vt:lpstr>
      <vt:lpstr>Why GaN?  Electrical Energy Efficiency and Carbon Footprint</vt:lpstr>
      <vt:lpstr>GaN material brings unique properties that enable future Green Energy systems</vt:lpstr>
      <vt:lpstr>OUTLINE</vt:lpstr>
      <vt:lpstr>BelGaN is Innovating and Producing WBG chips for a sustainable electrified future</vt:lpstr>
      <vt:lpstr>PowerPoint Presentation</vt:lpstr>
      <vt:lpstr>OUTLINE</vt:lpstr>
      <vt:lpstr>The BelGaN Innovation Factory: from Lab-to-Fab bring leading European GaN research to market by Bridging the Valley-of-Death </vt:lpstr>
      <vt:lpstr>BelGaN Innovation Factory brings Innovation Leadership to Market accelerating Lab-to-Fab and Scale-up the Volume mfg </vt:lpstr>
      <vt:lpstr>OUTLINE</vt:lpstr>
      <vt:lpstr>Si-Valley  GaN-Valley</vt:lpstr>
      <vt:lpstr>GaN ValleyTM membership status   31 members (April ‘23)</vt:lpstr>
      <vt:lpstr>BelGaN launches  GaN ValleyTM Membership Program   CS International - Brussels April 18-19</vt:lpstr>
      <vt:lpstr>BelGaN Business Opportunity - GaN: TAM forecast by segment</vt:lpstr>
      <vt:lpstr>GaN ValleyTM Membership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 Raithel</dc:creator>
  <cp:lastModifiedBy>Marnix Tack</cp:lastModifiedBy>
  <cp:revision>287</cp:revision>
  <cp:lastPrinted>2022-08-26T16:21:20Z</cp:lastPrinted>
  <dcterms:created xsi:type="dcterms:W3CDTF">2022-08-02T09:21:00Z</dcterms:created>
  <dcterms:modified xsi:type="dcterms:W3CDTF">2023-04-17T13:25:39Z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2022-06-29T18:00:00Z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2022-08-02T18:00:00Z</vt:filetime>
  </property>
  <property fmtid="{D5CDD505-2E9C-101B-9397-08002B2CF9AE}" pid="5" name="ICV">
    <vt:lpwstr>BBA04D2740384185904A3761E602A9F8</vt:lpwstr>
  </property>
  <property fmtid="{D5CDD505-2E9C-101B-9397-08002B2CF9AE}" pid="6" name="KSOProductBuildVer">
    <vt:lpwstr>2052-11.1.0.11365</vt:lpwstr>
  </property>
</Properties>
</file>